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60" r:id="rId5"/>
  </p:sldMasterIdLst>
  <p:notesMasterIdLst>
    <p:notesMasterId r:id="rId30"/>
  </p:notesMasterIdLst>
  <p:sldIdLst>
    <p:sldId id="318" r:id="rId6"/>
    <p:sldId id="331" r:id="rId7"/>
    <p:sldId id="330" r:id="rId8"/>
    <p:sldId id="288" r:id="rId9"/>
    <p:sldId id="286" r:id="rId10"/>
    <p:sldId id="289" r:id="rId11"/>
    <p:sldId id="290" r:id="rId12"/>
    <p:sldId id="321" r:id="rId13"/>
    <p:sldId id="325" r:id="rId14"/>
    <p:sldId id="278" r:id="rId15"/>
    <p:sldId id="275" r:id="rId16"/>
    <p:sldId id="266" r:id="rId17"/>
    <p:sldId id="315" r:id="rId18"/>
    <p:sldId id="281" r:id="rId19"/>
    <p:sldId id="322" r:id="rId20"/>
    <p:sldId id="326" r:id="rId21"/>
    <p:sldId id="332" r:id="rId22"/>
    <p:sldId id="323" r:id="rId23"/>
    <p:sldId id="319" r:id="rId24"/>
    <p:sldId id="333" r:id="rId25"/>
    <p:sldId id="327" r:id="rId26"/>
    <p:sldId id="328" r:id="rId27"/>
    <p:sldId id="329" r:id="rId28"/>
    <p:sldId id="258"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Century Gothic" panose="020B0502020202020204" pitchFamily="34" charset="0"/>
      <p:regular r:id="rId37"/>
      <p:bold r:id="rId38"/>
      <p:italic r:id="rId39"/>
      <p:boldItalic r:id="rId40"/>
    </p:embeddedFont>
    <p:embeddedFont>
      <p:font typeface="Gagalin" panose="00000500000000000000" pitchFamily="50" charset="0"/>
      <p:regular r:id="rId41"/>
    </p:embeddedFont>
    <p:embeddedFont>
      <p:font typeface="Montserrat" panose="00000500000000000000" pitchFamily="2" charset="0"/>
      <p:regular r:id="rId42"/>
    </p:embeddedFont>
    <p:embeddedFont>
      <p:font typeface="Roboto" panose="02000000000000000000" pitchFamily="2" charset="0"/>
      <p:regular r:id="rId43"/>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3831" autoAdjust="0"/>
  </p:normalViewPr>
  <p:slideViewPr>
    <p:cSldViewPr snapToGrid="0">
      <p:cViewPr varScale="1">
        <p:scale>
          <a:sx n="109" d="100"/>
          <a:sy n="109" d="100"/>
        </p:scale>
        <p:origin x="49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9.fntdata"/><Relationship Id="rId21" Type="http://schemas.openxmlformats.org/officeDocument/2006/relationships/slide" Target="slides/slide16.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font" Target="fonts/font1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e Hedegaard Gadeberg" userId="56bd6b48-db30-429a-971f-96a37ffaf212" providerId="ADAL" clId="{6310E30B-0B6B-412A-AF58-9F33FC188011}"/>
    <pc:docChg chg="modSld">
      <pc:chgData name="Sofie Hedegaard Gadeberg" userId="56bd6b48-db30-429a-971f-96a37ffaf212" providerId="ADAL" clId="{6310E30B-0B6B-412A-AF58-9F33FC188011}" dt="2024-06-25T11:02:59.682" v="0" actId="20577"/>
      <pc:docMkLst>
        <pc:docMk/>
      </pc:docMkLst>
      <pc:sldChg chg="modSp mod">
        <pc:chgData name="Sofie Hedegaard Gadeberg" userId="56bd6b48-db30-429a-971f-96a37ffaf212" providerId="ADAL" clId="{6310E30B-0B6B-412A-AF58-9F33FC188011}" dt="2024-06-25T11:02:59.682" v="0" actId="20577"/>
        <pc:sldMkLst>
          <pc:docMk/>
          <pc:sldMk cId="2505681457" sldId="318"/>
        </pc:sldMkLst>
        <pc:spChg chg="mod">
          <ac:chgData name="Sofie Hedegaard Gadeberg" userId="56bd6b48-db30-429a-971f-96a37ffaf212" providerId="ADAL" clId="{6310E30B-0B6B-412A-AF58-9F33FC188011}" dt="2024-06-25T11:02:59.682" v="0" actId="20577"/>
          <ac:spMkLst>
            <pc:docMk/>
            <pc:sldMk cId="2505681457" sldId="318"/>
            <ac:spMk id="2" creationId="{37F84D5F-635B-8A69-4C31-D41FA15C7D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3E858B-FD2C-4EBF-8FBD-AFFD315FA084}" type="datetimeFigureOut">
              <a:rPr lang="da-DK" smtClean="0"/>
              <a:t>25-06-2024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A7371-5F3F-4221-8865-58FE9ED1D8F9}" type="slidenum">
              <a:rPr lang="da-DK" smtClean="0"/>
              <a:t>‹nr.›</a:t>
            </a:fld>
            <a:endParaRPr lang="da-DK"/>
          </a:p>
        </p:txBody>
      </p:sp>
    </p:spTree>
    <p:extLst>
      <p:ext uri="{BB962C8B-B14F-4D97-AF65-F5344CB8AC3E}">
        <p14:creationId xmlns:p14="http://schemas.microsoft.com/office/powerpoint/2010/main" val="3837912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OdMziStHxuQ"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Start-slide når eleverne kommer og du byder velkommen.</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55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r>
              <a:rPr lang="da-DK" dirty="0">
                <a:latin typeface="Century Gothic"/>
              </a:rPr>
              <a:t>Fortæl gerne lidt om skolen vi er på </a:t>
            </a:r>
          </a:p>
          <a:p>
            <a:pPr marL="0" indent="0">
              <a:buFont typeface="Arial" panose="020B0604020202020204" pitchFamily="34" charset="0"/>
              <a:buNone/>
            </a:pPr>
            <a:r>
              <a:rPr lang="da-DK" dirty="0">
                <a:latin typeface="Century Gothic"/>
              </a:rPr>
              <a:t> -Kendetegn</a:t>
            </a:r>
          </a:p>
          <a:p>
            <a:pPr marL="0" indent="0">
              <a:buFont typeface="Arial" panose="020B0604020202020204" pitchFamily="34" charset="0"/>
              <a:buNone/>
            </a:pPr>
            <a:r>
              <a:rPr lang="da-DK" dirty="0">
                <a:latin typeface="Century Gothic"/>
              </a:rPr>
              <a:t>- Hvilke typer uddannelserne man kan tage her</a:t>
            </a:r>
          </a:p>
          <a:p>
            <a:pPr marL="0" indent="0">
              <a:buFont typeface="Arial" panose="020B0604020202020204" pitchFamily="34" charset="0"/>
              <a:buNone/>
            </a:pPr>
            <a:r>
              <a:rPr lang="da-DK" dirty="0">
                <a:latin typeface="Century Gothic"/>
              </a:rPr>
              <a:t>- vis evt. en video om skolen</a:t>
            </a:r>
          </a:p>
          <a:p>
            <a:pPr marL="0" indent="0">
              <a:buFont typeface="Arial" panose="020B0604020202020204" pitchFamily="34" charset="0"/>
              <a:buNone/>
            </a:pPr>
            <a:endParaRPr lang="da-DK" sz="1200" dirty="0">
              <a:latin typeface="Century Gothic"/>
            </a:endParaRPr>
          </a:p>
          <a:p>
            <a:pPr marL="0" indent="0">
              <a:buFont typeface="Arial" panose="020B0604020202020204" pitchFamily="34" charset="0"/>
              <a:buNone/>
            </a:pPr>
            <a:r>
              <a:rPr lang="da-DK" sz="1200" dirty="0">
                <a:latin typeface="Century Gothic"/>
              </a:rPr>
              <a:t>S</a:t>
            </a:r>
            <a:r>
              <a:rPr lang="da-DK" sz="1200" dirty="0">
                <a:latin typeface="Century Gothic" panose="020B0502020202020204" pitchFamily="34" charset="0"/>
              </a:rPr>
              <a:t>pørg gerne ind til hvad de ved om skolen (hvis de har forberedt sig hjemmefra)</a:t>
            </a:r>
          </a:p>
          <a:p>
            <a:pPr marL="0" indent="0">
              <a:buFont typeface="Arial" panose="020B0604020202020204" pitchFamily="34" charset="0"/>
              <a:buNone/>
            </a:pPr>
            <a:endParaRPr lang="da-DK" sz="1200" dirty="0">
              <a:latin typeface="Century Gothic" panose="020B0502020202020204" pitchFamily="34" charset="0"/>
            </a:endParaRPr>
          </a:p>
          <a:p>
            <a:pPr marL="0" indent="0">
              <a:buFont typeface="Arial" panose="020B0604020202020204" pitchFamily="34" charset="0"/>
              <a:buNone/>
            </a:pPr>
            <a:r>
              <a:rPr lang="da-DK" sz="1200" dirty="0">
                <a:latin typeface="Century Gothic" panose="020B0502020202020204" pitchFamily="34" charset="0"/>
              </a:rPr>
              <a:t>Vi opfordrer også til, at du som underviser, fortæller lidt om hvem du er og din uddannelsesvej.</a:t>
            </a:r>
          </a:p>
          <a:p>
            <a:pPr marL="0" indent="0">
              <a:buFont typeface="Arial" panose="020B0604020202020204" pitchFamily="34" charset="0"/>
              <a:buNone/>
            </a:pPr>
            <a:endParaRPr lang="da-DK" sz="1200" dirty="0">
              <a:latin typeface="Century Gothic" panose="020B0502020202020204" pitchFamily="34" charset="0"/>
            </a:endParaRP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063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919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dirty="0"/>
              <a:t>OBS. juster program så tider og indhold passer. Dette er kun vejledende.</a:t>
            </a:r>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27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Overordnet film der introducerer til introdagene. </a:t>
            </a:r>
            <a:r>
              <a:rPr lang="da-DK" b="1" dirty="0"/>
              <a:t>Hvis eleverne har set den hjemme på skolen så spring den gerne 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www.copenhagenskills.dk/introdage-paa-eud/   (filmen er en del af forberedelsesmaterialet som klasselæreren/vejlederen gerne skal have lavet med eleverne forud for besøget.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625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Introfilm om introdage på social- og sundhedsassistentuddannelsen.</a:t>
            </a:r>
          </a:p>
          <a:p>
            <a:endParaRPr lang="da-DK" dirty="0"/>
          </a:p>
          <a:p>
            <a:r>
              <a:rPr lang="da-DK" dirty="0"/>
              <a:t>https://vimeo.com/892006402?share=copy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923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Jeg vil gerne bruge de næste 10 minutter på at fortælle jeg lidt om hvad en erhvervsuddannelse egentlig er for noget. I kender jo alle grundskolen rigtig godt, men måske er det første gang I er på en erhvervsskole? </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36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Valgfri: denne animationsfilm introducerer til EUD og er målrettet udskolingselever. Varer 1,5 min. </a:t>
            </a:r>
            <a:r>
              <a:rPr lang="da-DK" b="1" dirty="0"/>
              <a:t>Valgfrit om man vil bruge denne. </a:t>
            </a:r>
            <a:r>
              <a:rPr lang="da-DK" dirty="0"/>
              <a:t>Kan også findes her: </a:t>
            </a:r>
            <a:r>
              <a:rPr lang="da-DK" b="0" i="0" u="none" strike="noStrike" dirty="0">
                <a:effectLst/>
                <a:latin typeface="Roboto" panose="02000000000000000000" pitchFamily="2" charset="0"/>
                <a:hlinkClick r:id="rId3"/>
              </a:rPr>
              <a:t>https://youtu.be/OdMziStHxuQ</a:t>
            </a:r>
            <a:r>
              <a:rPr lang="da-DK" b="0" i="0" u="none" strike="noStrike" dirty="0">
                <a:effectLst/>
                <a:latin typeface="Roboto"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u="none" strike="noStrike"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u="none" strike="noStrike" dirty="0">
                <a:effectLst/>
                <a:latin typeface="Roboto" panose="02000000000000000000" pitchFamily="2" charset="0"/>
              </a:rPr>
              <a:t>Hjælpemanus: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1" u="none" strike="noStrike" dirty="0">
                <a:effectLst/>
                <a:latin typeface="Roboto" panose="02000000000000000000" pitchFamily="2" charset="0"/>
              </a:rPr>
              <a:t>Nu skal vi se en kort film, der fortæller hvad en erhvervsuddannelse er for noget.</a:t>
            </a:r>
            <a:endParaRPr lang="en-DK"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244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Hjælpemanus:</a:t>
            </a:r>
          </a:p>
          <a:p>
            <a:r>
              <a:rPr lang="da-DK" i="1" dirty="0"/>
              <a:t>Der er mange erhvervsskoler, og på hver er der en masse forskellige erhvervsuddannelser inden for de her 4 områder. </a:t>
            </a:r>
          </a:p>
          <a:p>
            <a:endParaRPr lang="da-DK" i="1" dirty="0"/>
          </a:p>
          <a:p>
            <a:r>
              <a:rPr lang="da-DK" i="1" dirty="0"/>
              <a:t>I dag er I jo på en SOSU-skole som hører ind under området ”Omsorg, sundhed og pædagogik”. Vores uddannelser handler alle om at arbejde med mennesker og gøre en forskel for børn og unge eller ældre mennesker.. (tilret og uddyb gerne lidt)</a:t>
            </a:r>
            <a:endParaRPr lang="en-DK"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856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endParaRPr lang="en-DK"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673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Noget af det der er ens og særligt for erhvervsuddannelserne, er måden du lærer på. Det du lærer i teorilokalet er altid noget, du får lov til at prøve af og øve dig i </a:t>
            </a:r>
            <a:r>
              <a:rPr lang="da-DK" sz="1800" i="1" dirty="0" err="1">
                <a:effectLst/>
                <a:latin typeface="Arial" panose="020B0604020202020204" pitchFamily="34" charset="0"/>
                <a:ea typeface="Calibri" panose="020F0502020204030204" pitchFamily="34" charset="0"/>
                <a:cs typeface="Times New Roman" panose="02020603050405020304" pitchFamily="18" charset="0"/>
              </a:rPr>
              <a:t>i</a:t>
            </a:r>
            <a:r>
              <a:rPr lang="da-DK" sz="1800" i="1" dirty="0">
                <a:effectLst/>
                <a:latin typeface="Arial" panose="020B0604020202020204" pitchFamily="34" charset="0"/>
                <a:ea typeface="Calibri" panose="020F0502020204030204" pitchFamily="34" charset="0"/>
                <a:cs typeface="Times New Roman" panose="02020603050405020304" pitchFamily="18" charset="0"/>
              </a:rPr>
              <a:t> praksis bagefter.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Og størstedelen af din uddannelse foregår ude på en arbejdsplads – også kaldet en læreplads. Det kan fx være på et hospital, en børnehave eller virksomhed afhængigt af hvilken uddannelse du tager.</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759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1" i="0" dirty="0">
                <a:solidFill>
                  <a:srgbClr val="000000"/>
                </a:solidFill>
                <a:effectLst/>
                <a:latin typeface="Montserrat" panose="00000500000000000000" pitchFamily="2" charset="0"/>
              </a:rPr>
              <a:t>JUSTER GERNE TEKST PÅ BILLEDET</a:t>
            </a:r>
          </a:p>
          <a:p>
            <a:pPr algn="l"/>
            <a:endParaRPr lang="da-DK" sz="1200" b="0" i="0" dirty="0">
              <a:solidFill>
                <a:srgbClr val="000000"/>
              </a:solidFill>
              <a:effectLst/>
              <a:latin typeface="Montserrat" panose="00000500000000000000" pitchFamily="2" charset="0"/>
            </a:endParaRPr>
          </a:p>
          <a:p>
            <a:pPr algn="l"/>
            <a:r>
              <a:rPr lang="da-DK" sz="1200" b="0" i="0" dirty="0">
                <a:solidFill>
                  <a:srgbClr val="000000"/>
                </a:solidFill>
                <a:effectLst/>
                <a:latin typeface="Montserrat" panose="00000500000000000000" pitchFamily="2" charset="0"/>
              </a:rPr>
              <a:t>Hjælpemanus:</a:t>
            </a:r>
          </a:p>
          <a:p>
            <a:pPr algn="l"/>
            <a:endParaRPr lang="da-DK" sz="1200" b="0" i="0" dirty="0">
              <a:solidFill>
                <a:srgbClr val="000000"/>
              </a:solidFill>
              <a:effectLst/>
              <a:latin typeface="Montserrat" panose="00000500000000000000" pitchFamily="2" charset="0"/>
            </a:endParaRPr>
          </a:p>
          <a:p>
            <a:r>
              <a:rPr lang="da-DK" i="1" dirty="0"/>
              <a:t>Når du er færdig med 9.klasse og starter på en erhvervsskole, så vil du i den første periode, lære om de forskellige uddannelser, vi tilbyder (uddyb). Først derefter vælge du hvilken erhvervsuddannelse du vil begynde på.</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722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Her kan I se hvor meget det boglige og praktiske fylder, hvis du tager en erhvervsuddannelse versus gymnasiet. Sådan lidt groft sat op.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Overordnet set kan man sige, at størstedelen af tiden som erhvervsskoleelev bruger du hænder, og meget lidt tid er stillesiddende ved en tavle eller bag en skærm. Det er nemlig fordi at den teori du lærer på erhvervsskolen, bruger du rigtig meget tid på at øve dig på praktiske opgaver.</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Hvis du starter på gymnasiet, bruger du rigtig meget af din tid med teori og boglige opgaver i et klasselokale og få praktiske opgaver. Den teori du lærer på gymnasiet, vil du ofte først rigtig bruge, når du skal læse videre.</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139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I skal nu gang med at prøve kræfter med nogle af de ting, som vores elever lærer her på skolen…</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2526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(En del klasser bruger billederne fra introdagen i efterbehandlingen, når de kommer hjem på grundskolen igen.)</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2017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Fjern hvis ikke du bruger denne opgave.</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381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dirty="0" err="1"/>
              <a:t>Evt</a:t>
            </a:r>
            <a:r>
              <a:rPr lang="da-DK" dirty="0"/>
              <a:t> udelad hvis ikke du bruger materialet med Laura.)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Mød Laura der er elev på social- og sundhedsassistentuddannelsen.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https://vimeo.com/890222891?share=copy</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9463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anbefaler at lave en rundtur på skolen en halv times tid. Lav nogle stops undervejs, hvor eleverne får lov til at se jeres faciliteter og fornemme miljøet. Hvis muligt er det rigtig godt, hvis I kan få lov til at kigge ind i et klasselokale/fagværksted og få én af erhvervsskoleeleverne til at fortælle lidt om, hvad de laver.</a:t>
            </a:r>
          </a:p>
          <a:p>
            <a:endParaRPr lang="da-DK" dirty="0"/>
          </a:p>
          <a:p>
            <a:r>
              <a:rPr lang="da-DK" dirty="0"/>
              <a:t>Indsæt gerne eget billede.</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016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Fjern hvis du laver en anden opgave.</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8938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633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132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610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3736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7BBE5D-8A93-446A-3D8E-666509273ED6}"/>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B3492C00-7300-C867-A2A0-8E1CF362CB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E26FE6C-6C73-6B42-3F8B-2C5CF4AA2141}"/>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5" name="Pladsholder til sidefod 4">
            <a:extLst>
              <a:ext uri="{FF2B5EF4-FFF2-40B4-BE49-F238E27FC236}">
                <a16:creationId xmlns:a16="http://schemas.microsoft.com/office/drawing/2014/main" id="{AFD94F13-B6B2-49F2-204A-E2FB4804F2D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3CA8524-69F9-6739-6ED8-2862E0137AEE}"/>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2737327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1FEAE6-AA9B-8A0E-0DE4-023D15853E7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FE94EDF-B743-270F-854E-E32EE9258620}"/>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6B4E870-F4F6-A18C-7466-CF84041D071B}"/>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5" name="Pladsholder til sidefod 4">
            <a:extLst>
              <a:ext uri="{FF2B5EF4-FFF2-40B4-BE49-F238E27FC236}">
                <a16:creationId xmlns:a16="http://schemas.microsoft.com/office/drawing/2014/main" id="{7AE58778-C625-7D8B-6160-64A9111AC75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F84784D-4180-33C1-BE56-5FF0BE99F645}"/>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921715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B012D2-A41C-9F13-1699-FA409368089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577FE43-3015-9104-439A-2E13A8A99C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BDEB2A64-103F-FFDA-4FF5-C48DC3F30C8E}"/>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5" name="Pladsholder til sidefod 4">
            <a:extLst>
              <a:ext uri="{FF2B5EF4-FFF2-40B4-BE49-F238E27FC236}">
                <a16:creationId xmlns:a16="http://schemas.microsoft.com/office/drawing/2014/main" id="{802253C8-F654-FBBE-E3D8-CCDE2CA9D1D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74E31E5-32E5-3297-F854-368198F0354C}"/>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1222037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26D076-8617-7735-4A52-FB370233B6D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8F5069-D244-47F8-B571-BF6CB9E0E6D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877BBC9-62AA-AD4B-F287-2B70D3FC25A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6956BC2-6585-D4F1-8E16-D754EE4FFE6F}"/>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6" name="Pladsholder til sidefod 5">
            <a:extLst>
              <a:ext uri="{FF2B5EF4-FFF2-40B4-BE49-F238E27FC236}">
                <a16:creationId xmlns:a16="http://schemas.microsoft.com/office/drawing/2014/main" id="{221D95BC-67AE-2CB6-ED5A-EA1B8539F4D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F32125A-9135-DF55-F35F-E71E44BAD068}"/>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42029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4980E2-E996-615D-0DEF-B14C183562D3}"/>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4F7A8DF-1EA6-E276-C3A7-D3A9228C52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B4DC843-E58F-F90D-FDFC-08166A89242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84F82ED-74D3-AD47-A261-D745EF3145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F561B67-4323-84C9-188C-7487A6BB5CC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5FC60CB-C682-6203-0A71-4595CFEF95CA}"/>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8" name="Pladsholder til sidefod 7">
            <a:extLst>
              <a:ext uri="{FF2B5EF4-FFF2-40B4-BE49-F238E27FC236}">
                <a16:creationId xmlns:a16="http://schemas.microsoft.com/office/drawing/2014/main" id="{8D3AD823-D330-17C2-49F9-25535945D7E2}"/>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9BD332C8-E76A-4840-DDEB-B935E73C2221}"/>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2146840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4938D4-C3A8-9E90-8AD9-B5834D50880E}"/>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F82C346-4B44-ED3F-0B8D-C95D9AAA27AE}"/>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4" name="Pladsholder til sidefod 3">
            <a:extLst>
              <a:ext uri="{FF2B5EF4-FFF2-40B4-BE49-F238E27FC236}">
                <a16:creationId xmlns:a16="http://schemas.microsoft.com/office/drawing/2014/main" id="{858B3DEC-CFCC-B3DE-3FE4-67A9ACC6820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9D000839-E73D-922D-9F1F-B6864595A1DA}"/>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1600499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73E53F9-A7B2-49E0-7EFD-31D579DC74A5}"/>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3" name="Pladsholder til sidefod 2">
            <a:extLst>
              <a:ext uri="{FF2B5EF4-FFF2-40B4-BE49-F238E27FC236}">
                <a16:creationId xmlns:a16="http://schemas.microsoft.com/office/drawing/2014/main" id="{8E60D752-E08C-A595-83E5-04A06A0A562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392FF820-AEC6-17DB-316C-A9E506399B12}"/>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1919546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10A26B-6068-D5D6-EBBE-B9BFC6AB16D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C9D9F9B8-42E6-855D-8BDD-8270BE3FCD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1B4C527-0EB2-0883-CB62-AFA60D53C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312D869-D43B-532D-00C2-3FD29D5ADC77}"/>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6" name="Pladsholder til sidefod 5">
            <a:extLst>
              <a:ext uri="{FF2B5EF4-FFF2-40B4-BE49-F238E27FC236}">
                <a16:creationId xmlns:a16="http://schemas.microsoft.com/office/drawing/2014/main" id="{798591BE-785C-4A04-0476-0B4A2C96B4E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756469D-03F7-C7BF-7764-26D3461CCDAD}"/>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1347262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10790-A6E9-E915-EA9B-FD0638BE6B5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BE1E6D61-54D4-12E7-AAE3-D01B965F41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7C528F98-0A48-567D-A120-640AE0B573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C352C0F-6303-7208-FCC3-22E9DF9DF24D}"/>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6" name="Pladsholder til sidefod 5">
            <a:extLst>
              <a:ext uri="{FF2B5EF4-FFF2-40B4-BE49-F238E27FC236}">
                <a16:creationId xmlns:a16="http://schemas.microsoft.com/office/drawing/2014/main" id="{36C8E30E-6431-FB3A-9E7B-DE21FD857A6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C888A19-2A31-23DC-5240-F60CDF02E07D}"/>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1331057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9F3E9-5E45-1562-72EB-526D8E4D0E8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D71CD51-033E-314A-6831-67D3FA281BE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4B171E6-D8CC-6338-E335-908251B35E7F}"/>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5" name="Pladsholder til sidefod 4">
            <a:extLst>
              <a:ext uri="{FF2B5EF4-FFF2-40B4-BE49-F238E27FC236}">
                <a16:creationId xmlns:a16="http://schemas.microsoft.com/office/drawing/2014/main" id="{94BC9B5F-08EF-E314-6662-43F4553B2F3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EE21831-8205-5349-2768-4479436A0B19}"/>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982570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6CA2FC3-9F91-A8BB-9881-7871D82078F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473DE97-EDC8-1FA5-735C-CE2B06D36A68}"/>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D5F142B-75E7-A1E3-258D-B913BFBBA988}"/>
              </a:ext>
            </a:extLst>
          </p:cNvPr>
          <p:cNvSpPr>
            <a:spLocks noGrp="1"/>
          </p:cNvSpPr>
          <p:nvPr>
            <p:ph type="dt" sz="half" idx="10"/>
          </p:nvPr>
        </p:nvSpPr>
        <p:spPr/>
        <p:txBody>
          <a:bodyPr/>
          <a:lstStyle/>
          <a:p>
            <a:fld id="{B608599D-E678-4043-BFEE-6744B072778F}" type="datetimeFigureOut">
              <a:rPr lang="da-DK" smtClean="0"/>
              <a:t>25-06-2024</a:t>
            </a:fld>
            <a:endParaRPr lang="da-DK"/>
          </a:p>
        </p:txBody>
      </p:sp>
      <p:sp>
        <p:nvSpPr>
          <p:cNvPr id="5" name="Pladsholder til sidefod 4">
            <a:extLst>
              <a:ext uri="{FF2B5EF4-FFF2-40B4-BE49-F238E27FC236}">
                <a16:creationId xmlns:a16="http://schemas.microsoft.com/office/drawing/2014/main" id="{2CE0FA5C-0B5A-40B9-D686-F1EB1A29CBB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34AD737-34DA-939D-31A0-4D361FD3E71E}"/>
              </a:ext>
            </a:extLst>
          </p:cNvPr>
          <p:cNvSpPr>
            <a:spLocks noGrp="1"/>
          </p:cNvSpPr>
          <p:nvPr>
            <p:ph type="sldNum" sz="quarter" idx="12"/>
          </p:nvPr>
        </p:nvSpPr>
        <p:spPr/>
        <p:txBody>
          <a:bodyPr/>
          <a:lstStyle/>
          <a:p>
            <a:fld id="{04342FFA-A37C-48A8-8470-D35CFA56FD13}" type="slidenum">
              <a:rPr lang="da-DK" smtClean="0"/>
              <a:t>‹nr.›</a:t>
            </a:fld>
            <a:endParaRPr lang="da-DK"/>
          </a:p>
        </p:txBody>
      </p:sp>
    </p:spTree>
    <p:extLst>
      <p:ext uri="{BB962C8B-B14F-4D97-AF65-F5344CB8AC3E}">
        <p14:creationId xmlns:p14="http://schemas.microsoft.com/office/powerpoint/2010/main" val="3656526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6D7C70D-D310-A46A-410F-9ADDE3A571F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950691" y="1191174"/>
            <a:ext cx="8977745" cy="1315293"/>
          </a:xfrm>
          <a:prstGeom prst="rect">
            <a:avLst/>
          </a:prstGeom>
        </p:spPr>
      </p:pic>
      <p:pic>
        <p:nvPicPr>
          <p:cNvPr id="7" name="Graphic 6">
            <a:extLst>
              <a:ext uri="{FF2B5EF4-FFF2-40B4-BE49-F238E27FC236}">
                <a16:creationId xmlns:a16="http://schemas.microsoft.com/office/drawing/2014/main" id="{63721561-560C-01A5-CA28-2DD19FB4CD0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6836" y="3916220"/>
            <a:ext cx="13212000" cy="1679025"/>
          </a:xfrm>
          <a:prstGeom prst="rect">
            <a:avLst/>
          </a:prstGeom>
        </p:spPr>
      </p:pic>
      <p:sp>
        <p:nvSpPr>
          <p:cNvPr id="2" name="Title 1">
            <a:extLst>
              <a:ext uri="{FF2B5EF4-FFF2-40B4-BE49-F238E27FC236}">
                <a16:creationId xmlns:a16="http://schemas.microsoft.com/office/drawing/2014/main" id="{B4DAF67C-AD7F-7331-27D2-13FE62CC798C}"/>
              </a:ext>
            </a:extLst>
          </p:cNvPr>
          <p:cNvSpPr>
            <a:spLocks noGrp="1"/>
          </p:cNvSpPr>
          <p:nvPr>
            <p:ph type="ctrTitle"/>
          </p:nvPr>
        </p:nvSpPr>
        <p:spPr>
          <a:xfrm>
            <a:off x="1524000" y="1262755"/>
            <a:ext cx="9144000" cy="2387600"/>
          </a:xfrm>
          <a:effectLst>
            <a:outerShdw blurRad="63500" dist="38100" dir="2700000" sx="110000" sy="110000" algn="tl" rotWithShape="0">
              <a:schemeClr val="tx1">
                <a:alpha val="40000"/>
              </a:schemeClr>
            </a:outerShdw>
          </a:effectLst>
        </p:spPr>
        <p:txBody>
          <a:bodyPr anchor="b">
            <a:noAutofit/>
          </a:bodyPr>
          <a:lstStyle>
            <a:lvl1pPr algn="ctr">
              <a:lnSpc>
                <a:spcPct val="80000"/>
              </a:lnSpc>
              <a:defRPr sz="6000">
                <a:latin typeface="Century Gothic" panose="020B0502020202020204" pitchFamily="34" charset="0"/>
              </a:defRPr>
            </a:lvl1pPr>
          </a:lstStyle>
          <a:p>
            <a:r>
              <a:rPr lang="en-US" dirty="0"/>
              <a:t>Click to edit Master title style</a:t>
            </a:r>
            <a:endParaRPr lang="en-DK" dirty="0"/>
          </a:p>
        </p:txBody>
      </p:sp>
      <p:sp>
        <p:nvSpPr>
          <p:cNvPr id="3" name="Subtitle 2">
            <a:extLst>
              <a:ext uri="{FF2B5EF4-FFF2-40B4-BE49-F238E27FC236}">
                <a16:creationId xmlns:a16="http://schemas.microsoft.com/office/drawing/2014/main" id="{99D8F2CC-97BE-A635-C0F4-7FD87DE4E74B}"/>
              </a:ext>
            </a:extLst>
          </p:cNvPr>
          <p:cNvSpPr>
            <a:spLocks noGrp="1"/>
          </p:cNvSpPr>
          <p:nvPr>
            <p:ph type="subTitle" idx="1"/>
          </p:nvPr>
        </p:nvSpPr>
        <p:spPr>
          <a:xfrm>
            <a:off x="1524000" y="3742430"/>
            <a:ext cx="9144000" cy="1655762"/>
          </a:xfrm>
          <a:prstGeom prst="rect">
            <a:avLst/>
          </a:prstGeom>
          <a:effectLst>
            <a:outerShdw blurRad="63500" dist="38100" dir="2700000" sx="110000" sy="110000" algn="tl" rotWithShape="0">
              <a:schemeClr val="tx1">
                <a:alpha val="40000"/>
              </a:schemeClr>
            </a:outerShdw>
          </a:effectLst>
        </p:spPr>
        <p:txBody>
          <a:bodyPr>
            <a:noAutofit/>
          </a:bodyPr>
          <a:lstStyle>
            <a:lvl1pPr marL="0" indent="0" algn="ctr">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DK" dirty="0"/>
          </a:p>
        </p:txBody>
      </p:sp>
    </p:spTree>
    <p:extLst>
      <p:ext uri="{BB962C8B-B14F-4D97-AF65-F5344CB8AC3E}">
        <p14:creationId xmlns:p14="http://schemas.microsoft.com/office/powerpoint/2010/main" val="35571836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02">
          <p15:clr>
            <a:srgbClr val="FBAE40"/>
          </p15:clr>
        </p15:guide>
        <p15:guide id="4" pos="7378">
          <p15:clr>
            <a:srgbClr val="FBAE40"/>
          </p15:clr>
        </p15:guide>
        <p15:guide id="5" orient="horz" pos="278">
          <p15:clr>
            <a:srgbClr val="FBAE40"/>
          </p15:clr>
        </p15:guide>
        <p15:guide id="6" orient="horz" pos="404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06A24C2-52AE-6043-ADF2-88CFE7776D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432777"/>
            <a:ext cx="13212000" cy="1679025"/>
          </a:xfrm>
          <a:prstGeom prst="rect">
            <a:avLst/>
          </a:prstGeom>
        </p:spPr>
      </p:pic>
      <p:sp>
        <p:nvSpPr>
          <p:cNvPr id="2" name="Title 1">
            <a:extLst>
              <a:ext uri="{FF2B5EF4-FFF2-40B4-BE49-F238E27FC236}">
                <a16:creationId xmlns:a16="http://schemas.microsoft.com/office/drawing/2014/main" id="{2BA4A389-5251-4C61-826E-9CE9F1EABF6B}"/>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3" name="Content Placeholder 2">
            <a:extLst>
              <a:ext uri="{FF2B5EF4-FFF2-40B4-BE49-F238E27FC236}">
                <a16:creationId xmlns:a16="http://schemas.microsoft.com/office/drawing/2014/main" id="{118DA757-07AE-90F2-93D3-E1824D1D533A}"/>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304451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1925" y="64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4068652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5C49DC9-C411-942D-E28A-91E38CC4086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3554000" y="3060000"/>
            <a:ext cx="13212000" cy="1679025"/>
          </a:xfrm>
          <a:prstGeom prst="rect">
            <a:avLst/>
          </a:prstGeom>
        </p:spPr>
      </p:pic>
    </p:spTree>
    <p:extLst>
      <p:ext uri="{BB962C8B-B14F-4D97-AF65-F5344CB8AC3E}">
        <p14:creationId xmlns:p14="http://schemas.microsoft.com/office/powerpoint/2010/main" val="80645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37C6E63-E4E9-2CF4-5A34-144B378894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72BD276-12B8-E783-E0D8-4A8846EFBA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B5D5526-4474-9F23-56BA-54685A7E3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8599D-E678-4043-BFEE-6744B072778F}" type="datetimeFigureOut">
              <a:rPr lang="da-DK" smtClean="0"/>
              <a:t>25-06-2024</a:t>
            </a:fld>
            <a:endParaRPr lang="da-DK"/>
          </a:p>
        </p:txBody>
      </p:sp>
      <p:sp>
        <p:nvSpPr>
          <p:cNvPr id="5" name="Pladsholder til sidefod 4">
            <a:extLst>
              <a:ext uri="{FF2B5EF4-FFF2-40B4-BE49-F238E27FC236}">
                <a16:creationId xmlns:a16="http://schemas.microsoft.com/office/drawing/2014/main" id="{3DAA4AE8-EBA3-59BA-7DBB-F315AB587F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ECE85DE-4CF2-EBB0-900A-0A85E55ECC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342FFA-A37C-48A8-8470-D35CFA56FD13}" type="slidenum">
              <a:rPr lang="da-DK" smtClean="0"/>
              <a:t>‹nr.›</a:t>
            </a:fld>
            <a:endParaRPr lang="da-DK"/>
          </a:p>
        </p:txBody>
      </p:sp>
    </p:spTree>
    <p:extLst>
      <p:ext uri="{BB962C8B-B14F-4D97-AF65-F5344CB8AC3E}">
        <p14:creationId xmlns:p14="http://schemas.microsoft.com/office/powerpoint/2010/main" val="2609253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6AB26-CE91-CE08-DB2C-ACC86D27A44D}"/>
              </a:ext>
            </a:extLst>
          </p:cNvPr>
          <p:cNvSpPr>
            <a:spLocks noGrp="1"/>
          </p:cNvSpPr>
          <p:nvPr>
            <p:ph type="title"/>
          </p:nvPr>
        </p:nvSpPr>
        <p:spPr>
          <a:xfrm>
            <a:off x="479426" y="441325"/>
            <a:ext cx="11233150" cy="1248497"/>
          </a:xfrm>
          <a:prstGeom prst="rect">
            <a:avLst/>
          </a:prstGeom>
        </p:spPr>
        <p:txBody>
          <a:bodyPr vert="horz" lIns="91440" tIns="45720" rIns="91440" bIns="45720" rtlCol="0" anchor="t">
            <a:no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1DFB1F68-FE01-19DB-C465-815231419BB4}"/>
              </a:ext>
            </a:extLst>
          </p:cNvPr>
          <p:cNvSpPr>
            <a:spLocks noGrp="1"/>
          </p:cNvSpPr>
          <p:nvPr>
            <p:ph type="body" idx="1"/>
          </p:nvPr>
        </p:nvSpPr>
        <p:spPr>
          <a:xfrm>
            <a:off x="479425" y="1825625"/>
            <a:ext cx="11233150" cy="45910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4055103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b="1"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278">
          <p15:clr>
            <a:srgbClr val="F26B43"/>
          </p15:clr>
        </p15:guide>
        <p15:guide id="6" orient="horz" pos="404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ideo" Target="https://player.vimeo.com/video/890999839?app_id=122963" TargetMode="Externa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ideo" Target="https://player.vimeo.com/video/892006402?app_id=122963" TargetMode="Externa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ideo" Target="https://www.youtube.com/embed/OdMziStHxuQ?feature=oembed" TargetMode="Externa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ideo" Target="https://player.vimeo.com/video/890222891?app_id=122963" TargetMode="Externa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5.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004243"/>
        </a:solidFill>
        <a:effectLst/>
      </p:bgPr>
    </p:bg>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C90F595E-B12F-D511-7309-1023C06AFFCE}"/>
              </a:ext>
            </a:extLst>
          </p:cNvPr>
          <p:cNvSpPr txBox="1"/>
          <p:nvPr/>
        </p:nvSpPr>
        <p:spPr>
          <a:xfrm>
            <a:off x="1760449" y="438598"/>
            <a:ext cx="8671102"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Til underviseren: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6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Vejledning</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35388" y="6059402"/>
            <a:ext cx="870546" cy="360000"/>
          </a:xfrm>
          <a:prstGeom prst="rect">
            <a:avLst/>
          </a:prstGeom>
        </p:spPr>
      </p:pic>
      <p:sp>
        <p:nvSpPr>
          <p:cNvPr id="2" name="Tekstfelt 1">
            <a:extLst>
              <a:ext uri="{FF2B5EF4-FFF2-40B4-BE49-F238E27FC236}">
                <a16:creationId xmlns:a16="http://schemas.microsoft.com/office/drawing/2014/main" id="{37F84D5F-635B-8A69-4C31-D41FA15C7D8A}"/>
              </a:ext>
            </a:extLst>
          </p:cNvPr>
          <p:cNvSpPr txBox="1"/>
          <p:nvPr/>
        </p:nvSpPr>
        <p:spPr>
          <a:xfrm>
            <a:off x="923636" y="1915926"/>
            <a:ext cx="10347025" cy="4770537"/>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Denne </a:t>
            </a:r>
            <a:r>
              <a:rPr kumimoji="0" lang="da-DK" sz="1600" b="1" i="0" u="sng"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powerpoint</a:t>
            </a: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er lavet </a:t>
            </a:r>
            <a:r>
              <a:rPr kumimoji="0" lang="da-DK" sz="1600" b="1" i="0" u="sng" strike="noStrike" kern="1200" cap="none" spc="0" normalizeH="0" baseline="0" noProof="0">
                <a:ln>
                  <a:noFill/>
                </a:ln>
                <a:solidFill>
                  <a:srgbClr val="FFFFFF"/>
                </a:solidFill>
                <a:effectLst/>
                <a:uLnTx/>
                <a:uFillTx/>
                <a:latin typeface="Century Gothic" panose="020B0502020202020204" pitchFamily="34" charset="0"/>
                <a:ea typeface="+mn-ea"/>
                <a:cs typeface="+mn-cs"/>
              </a:rPr>
              <a:t>til Diakonissen til </a:t>
            </a: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brug på 1. introdag.</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Tider, program og billeder er vejledende og aftales lokalt med din leder. Der er indsat slides til social- og sundhedsassistentforløbet, men det retter I selvfølgelig bare, hvis I laver andre opgaver. Rækkefølgen på slides er </a:t>
            </a:r>
            <a:r>
              <a:rPr lang="da-DK" sz="1600" dirty="0">
                <a:solidFill>
                  <a:srgbClr val="FFFFFF"/>
                </a:solidFill>
                <a:latin typeface="Century Gothic" panose="020B0502020202020204" pitchFamily="34" charset="0"/>
              </a:rPr>
              <a:t>I</a:t>
            </a: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også velkomne til at ændre i.</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-Vi anbefaler, at I max bruger 10-12 minutter på ”Intro til EUD” (slide 8-14). Undgå at gå for meget ned i detaljer og tunge facts. Giv i stedet gerne eksempler ud fra jeres skole omkring jeres uddannelser og dagligdagen. Vi skal huske, at eleverne stadig er ret langt fra et uddannelsesvalg, og at de bliver introduceret til EUD via </a:t>
            </a:r>
            <a:r>
              <a:rPr kumimoji="0" lang="da-DK" sz="1600" b="0"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UU’s</a:t>
            </a: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vejledning i løbet af udskolingen.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Indhold</a:t>
            </a: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2-5:	Velkomst, formål og program</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6: 	Valgfri film da mange 8. kl. har set den hjemme på skolen som en del af forberedelsen.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7: 	Intro til introdage på Diakonissen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8-14:	Intro til EUD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15-20:	Øvelser og rundtur</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21-23:	Afrunding og evaluering</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24:	Tak for i dag</a:t>
            </a: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0568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descr="Et billede, der indeholder person, indendørs, mur, tøj">
            <a:extLst>
              <a:ext uri="{FF2B5EF4-FFF2-40B4-BE49-F238E27FC236}">
                <a16:creationId xmlns:a16="http://schemas.microsoft.com/office/drawing/2014/main" id="{2450B1D3-58A5-5AC6-10A3-7F817091425F}"/>
              </a:ext>
            </a:extLst>
          </p:cNvPr>
          <p:cNvPicPr>
            <a:picLocks noChangeAspect="1"/>
          </p:cNvPicPr>
          <p:nvPr/>
        </p:nvPicPr>
        <p:blipFill>
          <a:blip r:embed="rId3">
            <a:alphaModFix amt="6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kstfelt 3">
            <a:extLst>
              <a:ext uri="{FF2B5EF4-FFF2-40B4-BE49-F238E27FC236}">
                <a16:creationId xmlns:a16="http://schemas.microsoft.com/office/drawing/2014/main" id="{C90F595E-B12F-D511-7309-1023C06AFFCE}"/>
              </a:ext>
            </a:extLst>
          </p:cNvPr>
          <p:cNvSpPr txBox="1"/>
          <p:nvPr/>
        </p:nvSpPr>
        <p:spPr>
          <a:xfrm>
            <a:off x="1275346" y="2929189"/>
            <a:ext cx="9881937"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Velkommen til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6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1. INTRODAG PÅ diakonissen</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47115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450B1D3-58A5-5AC6-10A3-7F817091425F}"/>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14215"/>
            <a:ext cx="12192000" cy="6829570"/>
          </a:xfrm>
          <a:prstGeom prst="rect">
            <a:avLst/>
          </a:prstGeom>
          <a:solidFill>
            <a:srgbClr val="004243">
              <a:alpha val="65000"/>
            </a:srgbClr>
          </a:solidFill>
        </p:spPr>
      </p:pic>
      <p:sp>
        <p:nvSpPr>
          <p:cNvPr id="4" name="Tekstfelt 3">
            <a:extLst>
              <a:ext uri="{FF2B5EF4-FFF2-40B4-BE49-F238E27FC236}">
                <a16:creationId xmlns:a16="http://schemas.microsoft.com/office/drawing/2014/main" id="{C90F595E-B12F-D511-7309-1023C06AFFCE}"/>
              </a:ext>
            </a:extLst>
          </p:cNvPr>
          <p:cNvSpPr txBox="1"/>
          <p:nvPr/>
        </p:nvSpPr>
        <p:spPr>
          <a:xfrm>
            <a:off x="1958009" y="2921168"/>
            <a:ext cx="8473542"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Lidt info 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6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diakonissen</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3729931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452844" y="2870686"/>
            <a:ext cx="6252756" cy="2862322"/>
          </a:xfrm>
          <a:prstGeom prst="rect">
            <a:avLst/>
          </a:prstGeom>
          <a:noFill/>
        </p:spPr>
        <p:txBody>
          <a:bodyPr wrap="square" rtlCol="0">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en fornemmelse af hvad en erhvervsskole er samt ligheder/forskelle til folkeskolen I kender.</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et indblik i undervisningsformens vekslen mellem teori og praksis</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Prøve kræfter med en af vores uddannelser på Diakonissestiftelsen</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Wingdings" panose="05000000000000000000" pitchFamily="2" charset="2"/>
              </a:rPr>
              <a:t></a:t>
            </a: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7" name="Billede 6" descr="Et billede, der indeholder tøj, person&#10;&#10;Automatisk genereret beskrivelse">
            <a:extLst>
              <a:ext uri="{FF2B5EF4-FFF2-40B4-BE49-F238E27FC236}">
                <a16:creationId xmlns:a16="http://schemas.microsoft.com/office/drawing/2014/main" id="{F20DC1A1-C0AC-F90B-88F4-70F0B7D03D96}"/>
              </a:ext>
            </a:extLst>
          </p:cNvPr>
          <p:cNvPicPr>
            <a:picLocks noChangeAspect="1"/>
          </p:cNvPicPr>
          <p:nvPr/>
        </p:nvPicPr>
        <p:blipFill rotWithShape="1">
          <a:blip r:embed="rId3">
            <a:extLst>
              <a:ext uri="{28A0092B-C50C-407E-A947-70E740481C1C}">
                <a14:useLocalDpi xmlns:a14="http://schemas.microsoft.com/office/drawing/2010/main" val="0"/>
              </a:ext>
            </a:extLst>
          </a:blip>
          <a:srcRect l="21981" t="7238" r="25034" b="55048"/>
          <a:stretch/>
        </p:blipFill>
        <p:spPr>
          <a:xfrm>
            <a:off x="9000606" y="2050442"/>
            <a:ext cx="2738550" cy="2757116"/>
          </a:xfrm>
          <a:prstGeom prst="rect">
            <a:avLst/>
          </a:prstGeom>
        </p:spPr>
      </p:pic>
      <p:pic>
        <p:nvPicPr>
          <p:cNvPr id="2" name="Billede 1" descr="Et billede, der indeholder Ansigt, rund&#10;&#10;Automatisk genereret beskrivelse">
            <a:extLst>
              <a:ext uri="{FF2B5EF4-FFF2-40B4-BE49-F238E27FC236}">
                <a16:creationId xmlns:a16="http://schemas.microsoft.com/office/drawing/2014/main" id="{EC85EB86-CDC0-C580-93B0-13C71D482075}"/>
              </a:ext>
            </a:extLst>
          </p:cNvPr>
          <p:cNvPicPr>
            <a:picLocks noChangeAspect="1"/>
          </p:cNvPicPr>
          <p:nvPr/>
        </p:nvPicPr>
        <p:blipFill rotWithShape="1">
          <a:blip r:embed="rId4">
            <a:extLst>
              <a:ext uri="{28A0092B-C50C-407E-A947-70E740481C1C}">
                <a14:useLocalDpi xmlns:a14="http://schemas.microsoft.com/office/drawing/2010/main" val="0"/>
              </a:ext>
            </a:extLst>
          </a:blip>
          <a:srcRect l="22520" t="6475" r="23058" b="53405"/>
          <a:stretch/>
        </p:blipFill>
        <p:spPr>
          <a:xfrm>
            <a:off x="6969551" y="3791193"/>
            <a:ext cx="2466680" cy="2572056"/>
          </a:xfrm>
          <a:prstGeom prst="rect">
            <a:avLst/>
          </a:prstGeom>
        </p:spPr>
      </p:pic>
      <p:sp>
        <p:nvSpPr>
          <p:cNvPr id="3" name="Tekstfelt 2">
            <a:extLst>
              <a:ext uri="{FF2B5EF4-FFF2-40B4-BE49-F238E27FC236}">
                <a16:creationId xmlns:a16="http://schemas.microsoft.com/office/drawing/2014/main" id="{FF9F4D18-88FB-3302-E526-7C3ED54B6AA8}"/>
              </a:ext>
            </a:extLst>
          </p:cNvPr>
          <p:cNvSpPr txBox="1"/>
          <p:nvPr/>
        </p:nvSpPr>
        <p:spPr>
          <a:xfrm>
            <a:off x="904672" y="940403"/>
            <a:ext cx="749029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Hvad skal i have ud af i dag?</a:t>
            </a:r>
          </a:p>
        </p:txBody>
      </p:sp>
    </p:spTree>
    <p:extLst>
      <p:ext uri="{BB962C8B-B14F-4D97-AF65-F5344CB8AC3E}">
        <p14:creationId xmlns:p14="http://schemas.microsoft.com/office/powerpoint/2010/main" val="1017526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1031131" y="2978331"/>
            <a:ext cx="6758202"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09:00-09:30	Velkommen + intro til Diakonissen og EUD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09:30-11:00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11:00-11:30	Rundtur på skolen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11:30-12:00	Frokost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12:00-13:30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13:30-13:45	Afrunding og evaluering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3" name="Billede 2" descr="Et billede, der indeholder tøj, person, Ansigt, kvinde&#10;&#10;Automatisk genereret beskrivelse">
            <a:extLst>
              <a:ext uri="{FF2B5EF4-FFF2-40B4-BE49-F238E27FC236}">
                <a16:creationId xmlns:a16="http://schemas.microsoft.com/office/drawing/2014/main" id="{423DCAA8-20F8-21C6-59FC-4A2A4F32BB51}"/>
              </a:ext>
            </a:extLst>
          </p:cNvPr>
          <p:cNvPicPr>
            <a:picLocks noChangeAspect="1"/>
          </p:cNvPicPr>
          <p:nvPr/>
        </p:nvPicPr>
        <p:blipFill rotWithShape="1">
          <a:blip r:embed="rId3">
            <a:extLst>
              <a:ext uri="{28A0092B-C50C-407E-A947-70E740481C1C}">
                <a14:useLocalDpi xmlns:a14="http://schemas.microsoft.com/office/drawing/2010/main" val="0"/>
              </a:ext>
            </a:extLst>
          </a:blip>
          <a:srcRect l="16917" t="57733" r="29617" b="4570"/>
          <a:stretch/>
        </p:blipFill>
        <p:spPr>
          <a:xfrm>
            <a:off x="8043437" y="2321398"/>
            <a:ext cx="3251096" cy="3242256"/>
          </a:xfrm>
          <a:prstGeom prst="rect">
            <a:avLst/>
          </a:prstGeom>
        </p:spPr>
      </p:pic>
      <p:sp>
        <p:nvSpPr>
          <p:cNvPr id="15" name="Tekstfelt 14">
            <a:extLst>
              <a:ext uri="{FF2B5EF4-FFF2-40B4-BE49-F238E27FC236}">
                <a16:creationId xmlns:a16="http://schemas.microsoft.com/office/drawing/2014/main" id="{45004494-39FA-2994-49E9-2819C7433CFB}"/>
              </a:ext>
            </a:extLst>
          </p:cNvPr>
          <p:cNvSpPr txBox="1"/>
          <p:nvPr/>
        </p:nvSpPr>
        <p:spPr>
          <a:xfrm>
            <a:off x="1147482" y="940403"/>
            <a:ext cx="430000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program</a:t>
            </a:r>
          </a:p>
        </p:txBody>
      </p:sp>
    </p:spTree>
    <p:extLst>
      <p:ext uri="{BB962C8B-B14F-4D97-AF65-F5344CB8AC3E}">
        <p14:creationId xmlns:p14="http://schemas.microsoft.com/office/powerpoint/2010/main" val="2573972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2" name="Onlinemedier 1" title="Introdage på EUD">
            <a:hlinkClick r:id="" action="ppaction://media"/>
            <a:extLst>
              <a:ext uri="{FF2B5EF4-FFF2-40B4-BE49-F238E27FC236}">
                <a16:creationId xmlns:a16="http://schemas.microsoft.com/office/drawing/2014/main" id="{944434C7-82FB-20E3-1203-EC59A8B00000}"/>
              </a:ext>
            </a:extLst>
          </p:cNvPr>
          <p:cNvPicPr>
            <a:picLocks noRot="1" noChangeAspect="1"/>
          </p:cNvPicPr>
          <p:nvPr>
            <a:videoFile r:link="rId1"/>
          </p:nvPr>
        </p:nvPicPr>
        <p:blipFill>
          <a:blip r:embed="rId4"/>
          <a:stretch>
            <a:fillRect/>
          </a:stretch>
        </p:blipFill>
        <p:spPr>
          <a:xfrm>
            <a:off x="19051" y="0"/>
            <a:ext cx="12172949" cy="6858000"/>
          </a:xfrm>
          <a:prstGeom prst="rect">
            <a:avLst/>
          </a:prstGeom>
        </p:spPr>
      </p:pic>
    </p:spTree>
    <p:extLst>
      <p:ext uri="{BB962C8B-B14F-4D97-AF65-F5344CB8AC3E}">
        <p14:creationId xmlns:p14="http://schemas.microsoft.com/office/powerpoint/2010/main" val="251197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Onlinemedier 2" title="Introdage på SOSUA">
            <a:hlinkClick r:id="" action="ppaction://media"/>
            <a:extLst>
              <a:ext uri="{FF2B5EF4-FFF2-40B4-BE49-F238E27FC236}">
                <a16:creationId xmlns:a16="http://schemas.microsoft.com/office/drawing/2014/main" id="{2CA0A937-343D-05CA-14E0-789B0EB21387}"/>
              </a:ext>
            </a:extLst>
          </p:cNvPr>
          <p:cNvPicPr>
            <a:picLocks noRot="1" noChangeAspect="1"/>
          </p:cNvPicPr>
          <p:nvPr>
            <a:videoFile r:link="rId1"/>
          </p:nvPr>
        </p:nvPicPr>
        <p:blipFill>
          <a:blip r:embed="rId4"/>
          <a:stretch>
            <a:fillRect/>
          </a:stretch>
        </p:blipFill>
        <p:spPr>
          <a:xfrm>
            <a:off x="0" y="0"/>
            <a:ext cx="12192000" cy="6868732"/>
          </a:xfrm>
          <a:prstGeom prst="rect">
            <a:avLst/>
          </a:prstGeom>
        </p:spPr>
      </p:pic>
    </p:spTree>
    <p:extLst>
      <p:ext uri="{BB962C8B-B14F-4D97-AF65-F5344CB8AC3E}">
        <p14:creationId xmlns:p14="http://schemas.microsoft.com/office/powerpoint/2010/main" val="415594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52FB50AC-ADBC-F996-CE9E-48E63F7812ED}"/>
              </a:ext>
            </a:extLst>
          </p:cNvPr>
          <p:cNvSpPr txBox="1"/>
          <p:nvPr/>
        </p:nvSpPr>
        <p:spPr>
          <a:xfrm>
            <a:off x="2350802" y="2156360"/>
            <a:ext cx="749039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Intro til erhvervsuddannelser</a:t>
            </a:r>
          </a:p>
        </p:txBody>
      </p:sp>
    </p:spTree>
    <p:extLst>
      <p:ext uri="{BB962C8B-B14F-4D97-AF65-F5344CB8AC3E}">
        <p14:creationId xmlns:p14="http://schemas.microsoft.com/office/powerpoint/2010/main" val="889346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Onlinemedier 2" title="Kort og godt om erhvervsuddannelser #1">
            <a:hlinkClick r:id="" action="ppaction://media"/>
            <a:extLst>
              <a:ext uri="{FF2B5EF4-FFF2-40B4-BE49-F238E27FC236}">
                <a16:creationId xmlns:a16="http://schemas.microsoft.com/office/drawing/2014/main" id="{2BB25AF0-4460-169E-B46A-52D9CC3543EF}"/>
              </a:ext>
            </a:extLst>
          </p:cNvPr>
          <p:cNvPicPr>
            <a:picLocks noRot="1" noChangeAspect="1"/>
          </p:cNvPicPr>
          <p:nvPr>
            <a:videoFile r:link="rId1"/>
          </p:nvPr>
        </p:nvPicPr>
        <p:blipFill>
          <a:blip r:embed="rId4"/>
          <a:stretch>
            <a:fillRect/>
          </a:stretch>
        </p:blipFill>
        <p:spPr>
          <a:xfrm>
            <a:off x="0" y="-30480"/>
            <a:ext cx="12192000" cy="6888480"/>
          </a:xfrm>
          <a:prstGeom prst="rect">
            <a:avLst/>
          </a:prstGeom>
        </p:spPr>
      </p:pic>
    </p:spTree>
    <p:extLst>
      <p:ext uri="{BB962C8B-B14F-4D97-AF65-F5344CB8AC3E}">
        <p14:creationId xmlns:p14="http://schemas.microsoft.com/office/powerpoint/2010/main" val="372495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9" name="Subtitle 5">
            <a:extLst>
              <a:ext uri="{FF2B5EF4-FFF2-40B4-BE49-F238E27FC236}">
                <a16:creationId xmlns:a16="http://schemas.microsoft.com/office/drawing/2014/main" id="{D40A3FF4-1697-247F-9732-A25E4D9FBC3A}"/>
              </a:ext>
            </a:extLst>
          </p:cNvPr>
          <p:cNvSpPr txBox="1">
            <a:spLocks/>
          </p:cNvSpPr>
          <p:nvPr/>
        </p:nvSpPr>
        <p:spPr>
          <a:xfrm>
            <a:off x="501742"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Omsorg, sundhed</a:t>
            </a:r>
            <a:b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og pædagogik</a:t>
            </a:r>
          </a:p>
        </p:txBody>
      </p:sp>
      <p:sp>
        <p:nvSpPr>
          <p:cNvPr id="20" name="Subtitle 5">
            <a:extLst>
              <a:ext uri="{FF2B5EF4-FFF2-40B4-BE49-F238E27FC236}">
                <a16:creationId xmlns:a16="http://schemas.microsoft.com/office/drawing/2014/main" id="{CBD2F31E-2563-1306-DBA1-2941208D115D}"/>
              </a:ext>
            </a:extLst>
          </p:cNvPr>
          <p:cNvSpPr txBox="1">
            <a:spLocks/>
          </p:cNvSpPr>
          <p:nvPr/>
        </p:nvSpPr>
        <p:spPr>
          <a:xfrm>
            <a:off x="3406413"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Kontor, handel og forretningsservice</a:t>
            </a:r>
          </a:p>
        </p:txBody>
      </p:sp>
      <p:sp>
        <p:nvSpPr>
          <p:cNvPr id="22" name="Subtitle 5">
            <a:extLst>
              <a:ext uri="{FF2B5EF4-FFF2-40B4-BE49-F238E27FC236}">
                <a16:creationId xmlns:a16="http://schemas.microsoft.com/office/drawing/2014/main" id="{17B4D647-7622-7B05-A2A5-EC0489F86A40}"/>
              </a:ext>
            </a:extLst>
          </p:cNvPr>
          <p:cNvSpPr txBox="1">
            <a:spLocks/>
          </p:cNvSpPr>
          <p:nvPr/>
        </p:nvSpPr>
        <p:spPr>
          <a:xfrm>
            <a:off x="6311084"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Fødevarer, jordbrug</a:t>
            </a:r>
            <a:b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og oplevelser</a:t>
            </a:r>
          </a:p>
        </p:txBody>
      </p:sp>
      <p:sp>
        <p:nvSpPr>
          <p:cNvPr id="23" name="Subtitle 5">
            <a:extLst>
              <a:ext uri="{FF2B5EF4-FFF2-40B4-BE49-F238E27FC236}">
                <a16:creationId xmlns:a16="http://schemas.microsoft.com/office/drawing/2014/main" id="{BF544A19-AF65-1D25-8B9D-4781C51D8221}"/>
              </a:ext>
            </a:extLst>
          </p:cNvPr>
          <p:cNvSpPr txBox="1">
            <a:spLocks/>
          </p:cNvSpPr>
          <p:nvPr/>
        </p:nvSpPr>
        <p:spPr>
          <a:xfrm>
            <a:off x="9215755"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Teknologi, byggeri</a:t>
            </a:r>
            <a:b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og transport</a:t>
            </a:r>
          </a:p>
        </p:txBody>
      </p:sp>
      <p:grpSp>
        <p:nvGrpSpPr>
          <p:cNvPr id="37" name="Group 36">
            <a:extLst>
              <a:ext uri="{FF2B5EF4-FFF2-40B4-BE49-F238E27FC236}">
                <a16:creationId xmlns:a16="http://schemas.microsoft.com/office/drawing/2014/main" id="{B7F4CA0E-7142-FAE2-BCD1-E6FA2C9DC63F}"/>
              </a:ext>
            </a:extLst>
          </p:cNvPr>
          <p:cNvGrpSpPr/>
          <p:nvPr/>
        </p:nvGrpSpPr>
        <p:grpSpPr>
          <a:xfrm>
            <a:off x="3406413" y="2123972"/>
            <a:ext cx="2520000" cy="2520000"/>
            <a:chOff x="4117555" y="3389235"/>
            <a:chExt cx="1637854" cy="1637854"/>
          </a:xfrm>
        </p:grpSpPr>
        <p:sp>
          <p:nvSpPr>
            <p:cNvPr id="38" name="Oval 37">
              <a:extLst>
                <a:ext uri="{FF2B5EF4-FFF2-40B4-BE49-F238E27FC236}">
                  <a16:creationId xmlns:a16="http://schemas.microsoft.com/office/drawing/2014/main" id="{C22860DC-5772-F4C5-B868-9CCA8EFE017E}"/>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3AB4536A-3B4A-0BE5-736B-BA67D1ECAA5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0" name="Group 39">
            <a:extLst>
              <a:ext uri="{FF2B5EF4-FFF2-40B4-BE49-F238E27FC236}">
                <a16:creationId xmlns:a16="http://schemas.microsoft.com/office/drawing/2014/main" id="{08956426-6AD7-83AF-1075-045670D25578}"/>
              </a:ext>
            </a:extLst>
          </p:cNvPr>
          <p:cNvGrpSpPr/>
          <p:nvPr/>
        </p:nvGrpSpPr>
        <p:grpSpPr>
          <a:xfrm>
            <a:off x="6311084" y="2123972"/>
            <a:ext cx="2520000" cy="2520000"/>
            <a:chOff x="7203240" y="4088676"/>
            <a:chExt cx="1637854" cy="1637854"/>
          </a:xfrm>
        </p:grpSpPr>
        <p:sp>
          <p:nvSpPr>
            <p:cNvPr id="41" name="Oval 40">
              <a:extLst>
                <a:ext uri="{FF2B5EF4-FFF2-40B4-BE49-F238E27FC236}">
                  <a16:creationId xmlns:a16="http://schemas.microsoft.com/office/drawing/2014/main" id="{37F6765B-151B-0381-07FB-F52B1C3889B3}"/>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03AAF98A-8E24-3A80-16FE-71528AC1284D}"/>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8764F1A5-F9B2-ACA8-D711-BB8AA5EC7FDF}"/>
              </a:ext>
            </a:extLst>
          </p:cNvPr>
          <p:cNvGrpSpPr/>
          <p:nvPr/>
        </p:nvGrpSpPr>
        <p:grpSpPr>
          <a:xfrm>
            <a:off x="501742" y="2123972"/>
            <a:ext cx="2520000" cy="2520000"/>
            <a:chOff x="1484113" y="2437284"/>
            <a:chExt cx="1637854" cy="1637854"/>
          </a:xfrm>
        </p:grpSpPr>
        <p:sp>
          <p:nvSpPr>
            <p:cNvPr id="44" name="Oval 43">
              <a:extLst>
                <a:ext uri="{FF2B5EF4-FFF2-40B4-BE49-F238E27FC236}">
                  <a16:creationId xmlns:a16="http://schemas.microsoft.com/office/drawing/2014/main" id="{D0D99800-1F19-33EC-9DD2-0FA89CE1D11E}"/>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0A3DB4CB-2579-3D68-CB27-3B7BA2A1F3D7}"/>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6" name="Group 45">
            <a:extLst>
              <a:ext uri="{FF2B5EF4-FFF2-40B4-BE49-F238E27FC236}">
                <a16:creationId xmlns:a16="http://schemas.microsoft.com/office/drawing/2014/main" id="{156020B0-40B2-F7F7-033E-B9D05A7F948B}"/>
              </a:ext>
            </a:extLst>
          </p:cNvPr>
          <p:cNvGrpSpPr/>
          <p:nvPr/>
        </p:nvGrpSpPr>
        <p:grpSpPr>
          <a:xfrm>
            <a:off x="9215755" y="2123972"/>
            <a:ext cx="2520000" cy="2520000"/>
            <a:chOff x="10081166" y="2579911"/>
            <a:chExt cx="1637854" cy="1637854"/>
          </a:xfrm>
        </p:grpSpPr>
        <p:sp>
          <p:nvSpPr>
            <p:cNvPr id="47" name="Oval 46">
              <a:extLst>
                <a:ext uri="{FF2B5EF4-FFF2-40B4-BE49-F238E27FC236}">
                  <a16:creationId xmlns:a16="http://schemas.microsoft.com/office/drawing/2014/main" id="{881C309E-142F-26A0-4594-0DF458C0D442}"/>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A7EC6531-7065-7211-E69B-D0D0C717569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 name="Tekstfelt 1">
            <a:extLst>
              <a:ext uri="{FF2B5EF4-FFF2-40B4-BE49-F238E27FC236}">
                <a16:creationId xmlns:a16="http://schemas.microsoft.com/office/drawing/2014/main" id="{0805A780-EB60-1129-FBA0-8DE9895BD813}"/>
              </a:ext>
            </a:extLst>
          </p:cNvPr>
          <p:cNvSpPr txBox="1"/>
          <p:nvPr/>
        </p:nvSpPr>
        <p:spPr>
          <a:xfrm>
            <a:off x="700358" y="914479"/>
            <a:ext cx="112214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Erhvervsuddannelser er forskellige</a:t>
            </a:r>
          </a:p>
        </p:txBody>
      </p:sp>
    </p:spTree>
    <p:extLst>
      <p:ext uri="{BB962C8B-B14F-4D97-AF65-F5344CB8AC3E}">
        <p14:creationId xmlns:p14="http://schemas.microsoft.com/office/powerpoint/2010/main" val="3710964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233F54A1-B7D5-B54F-DFF1-9CAE04DB2AE2}"/>
              </a:ext>
            </a:extLst>
          </p:cNvPr>
          <p:cNvSpPr>
            <a:spLocks noChangeAspect="1"/>
          </p:cNvSpPr>
          <p:nvPr/>
        </p:nvSpPr>
        <p:spPr>
          <a:xfrm>
            <a:off x="2483770" y="4263528"/>
            <a:ext cx="1260000" cy="1260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Pædagogisk</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rPr>
              <a:t>assistent</a:t>
            </a:r>
          </a:p>
        </p:txBody>
      </p:sp>
      <p:sp>
        <p:nvSpPr>
          <p:cNvPr id="21" name="Oval 20">
            <a:extLst>
              <a:ext uri="{FF2B5EF4-FFF2-40B4-BE49-F238E27FC236}">
                <a16:creationId xmlns:a16="http://schemas.microsoft.com/office/drawing/2014/main" id="{D3B935A6-8E3C-20DE-8DBE-C202215114C3}"/>
              </a:ext>
            </a:extLst>
          </p:cNvPr>
          <p:cNvSpPr>
            <a:spLocks noChangeAspect="1"/>
          </p:cNvSpPr>
          <p:nvPr/>
        </p:nvSpPr>
        <p:spPr>
          <a:xfrm>
            <a:off x="8768547" y="3754791"/>
            <a:ext cx="1080000" cy="10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Bygnings-snedker</a:t>
            </a:r>
          </a:p>
        </p:txBody>
      </p:sp>
      <p:sp>
        <p:nvSpPr>
          <p:cNvPr id="3" name="Oval 2">
            <a:extLst>
              <a:ext uri="{FF2B5EF4-FFF2-40B4-BE49-F238E27FC236}">
                <a16:creationId xmlns:a16="http://schemas.microsoft.com/office/drawing/2014/main" id="{31E8C385-231C-8C4B-846B-FF4EA5661AE9}"/>
              </a:ext>
            </a:extLst>
          </p:cNvPr>
          <p:cNvSpPr>
            <a:spLocks noChangeAspect="1"/>
          </p:cNvSpPr>
          <p:nvPr/>
        </p:nvSpPr>
        <p:spPr>
          <a:xfrm>
            <a:off x="481892" y="3240446"/>
            <a:ext cx="934473" cy="93447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Sosu-hjælper</a:t>
            </a:r>
          </a:p>
        </p:txBody>
      </p:sp>
      <p:sp>
        <p:nvSpPr>
          <p:cNvPr id="5" name="Oval 4">
            <a:extLst>
              <a:ext uri="{FF2B5EF4-FFF2-40B4-BE49-F238E27FC236}">
                <a16:creationId xmlns:a16="http://schemas.microsoft.com/office/drawing/2014/main" id="{8D8C3DB4-BAD3-9452-F2E9-88110A2A4BBE}"/>
              </a:ext>
            </a:extLst>
          </p:cNvPr>
          <p:cNvSpPr>
            <a:spLocks noChangeAspect="1"/>
          </p:cNvSpPr>
          <p:nvPr/>
        </p:nvSpPr>
        <p:spPr>
          <a:xfrm>
            <a:off x="1124644" y="4190705"/>
            <a:ext cx="1121367" cy="1121367"/>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Tandklinik-assistent</a:t>
            </a:r>
          </a:p>
        </p:txBody>
      </p:sp>
      <p:sp>
        <p:nvSpPr>
          <p:cNvPr id="7" name="Oval 6">
            <a:extLst>
              <a:ext uri="{FF2B5EF4-FFF2-40B4-BE49-F238E27FC236}">
                <a16:creationId xmlns:a16="http://schemas.microsoft.com/office/drawing/2014/main" id="{0FCACA52-4EAE-912B-393A-FD09874B341E}"/>
              </a:ext>
            </a:extLst>
          </p:cNvPr>
          <p:cNvSpPr>
            <a:spLocks noChangeAspect="1"/>
          </p:cNvSpPr>
          <p:nvPr/>
        </p:nvSpPr>
        <p:spPr>
          <a:xfrm>
            <a:off x="6170096" y="1856995"/>
            <a:ext cx="1046609" cy="104660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err="1">
                <a:ln>
                  <a:noFill/>
                </a:ln>
                <a:solidFill>
                  <a:srgbClr val="FFFFFF"/>
                </a:solidFill>
                <a:effectLst/>
                <a:uLnTx/>
                <a:uFillTx/>
                <a:latin typeface="Calibri" panose="020F0502020204030204"/>
                <a:ea typeface="+mn-ea"/>
                <a:cs typeface="+mn-cs"/>
              </a:rPr>
              <a:t>Gastronom</a:t>
            </a: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AB87C740-B000-6FD6-BF9C-44D1B9355A1D}"/>
              </a:ext>
            </a:extLst>
          </p:cNvPr>
          <p:cNvSpPr>
            <a:spLocks noChangeAspect="1"/>
          </p:cNvSpPr>
          <p:nvPr/>
        </p:nvSpPr>
        <p:spPr>
          <a:xfrm>
            <a:off x="6135490" y="4214259"/>
            <a:ext cx="1296000" cy="1296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Veterinær-sygeplejerske</a:t>
            </a:r>
          </a:p>
        </p:txBody>
      </p:sp>
      <p:sp>
        <p:nvSpPr>
          <p:cNvPr id="14" name="Oval 13">
            <a:extLst>
              <a:ext uri="{FF2B5EF4-FFF2-40B4-BE49-F238E27FC236}">
                <a16:creationId xmlns:a16="http://schemas.microsoft.com/office/drawing/2014/main" id="{D39B6CCA-C221-7C13-04E1-CACDA67DC5C2}"/>
              </a:ext>
            </a:extLst>
          </p:cNvPr>
          <p:cNvSpPr>
            <a:spLocks noChangeAspect="1"/>
          </p:cNvSpPr>
          <p:nvPr/>
        </p:nvSpPr>
        <p:spPr>
          <a:xfrm>
            <a:off x="4818786" y="2132930"/>
            <a:ext cx="1121367" cy="112136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rPr>
              <a:t>Event-koordinator</a:t>
            </a:r>
          </a:p>
        </p:txBody>
      </p:sp>
      <p:sp>
        <p:nvSpPr>
          <p:cNvPr id="16" name="Oval 15">
            <a:extLst>
              <a:ext uri="{FF2B5EF4-FFF2-40B4-BE49-F238E27FC236}">
                <a16:creationId xmlns:a16="http://schemas.microsoft.com/office/drawing/2014/main" id="{B0F67E8F-EB3F-9F2C-0AA9-EF36C307EF61}"/>
              </a:ext>
            </a:extLst>
          </p:cNvPr>
          <p:cNvSpPr>
            <a:spLocks noChangeAspect="1"/>
          </p:cNvSpPr>
          <p:nvPr/>
        </p:nvSpPr>
        <p:spPr>
          <a:xfrm>
            <a:off x="3298034" y="1842724"/>
            <a:ext cx="1296000" cy="1296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Kontor-uddannelsen</a:t>
            </a:r>
          </a:p>
        </p:txBody>
      </p:sp>
      <p:sp>
        <p:nvSpPr>
          <p:cNvPr id="17" name="Oval 16">
            <a:extLst>
              <a:ext uri="{FF2B5EF4-FFF2-40B4-BE49-F238E27FC236}">
                <a16:creationId xmlns:a16="http://schemas.microsoft.com/office/drawing/2014/main" id="{1876A6A2-7347-0893-1EBB-A50A8B753EDB}"/>
              </a:ext>
            </a:extLst>
          </p:cNvPr>
          <p:cNvSpPr>
            <a:spLocks noChangeAspect="1"/>
          </p:cNvSpPr>
          <p:nvPr/>
        </p:nvSpPr>
        <p:spPr>
          <a:xfrm>
            <a:off x="8970422" y="2330823"/>
            <a:ext cx="1196125" cy="1196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rPr>
              <a:t>Ambulance-behandler</a:t>
            </a:r>
          </a:p>
        </p:txBody>
      </p:sp>
      <p:sp>
        <p:nvSpPr>
          <p:cNvPr id="22" name="Oval 21">
            <a:extLst>
              <a:ext uri="{FF2B5EF4-FFF2-40B4-BE49-F238E27FC236}">
                <a16:creationId xmlns:a16="http://schemas.microsoft.com/office/drawing/2014/main" id="{12775022-75E0-9236-379C-9FAB0E4D4D66}"/>
              </a:ext>
            </a:extLst>
          </p:cNvPr>
          <p:cNvSpPr>
            <a:spLocks noChangeAspect="1"/>
          </p:cNvSpPr>
          <p:nvPr/>
        </p:nvSpPr>
        <p:spPr>
          <a:xfrm>
            <a:off x="10384596" y="234374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Medie-grafiker</a:t>
            </a:r>
          </a:p>
        </p:txBody>
      </p:sp>
      <p:sp>
        <p:nvSpPr>
          <p:cNvPr id="26" name="Oval 25">
            <a:extLst>
              <a:ext uri="{FF2B5EF4-FFF2-40B4-BE49-F238E27FC236}">
                <a16:creationId xmlns:a16="http://schemas.microsoft.com/office/drawing/2014/main" id="{3AEE64A8-3DED-2F00-1C1B-3EFFF1AB3C07}"/>
              </a:ext>
            </a:extLst>
          </p:cNvPr>
          <p:cNvSpPr>
            <a:spLocks noChangeAspect="1"/>
          </p:cNvSpPr>
          <p:nvPr/>
        </p:nvSpPr>
        <p:spPr>
          <a:xfrm>
            <a:off x="7668589" y="4561433"/>
            <a:ext cx="1008000" cy="1008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Ernærings-assistent</a:t>
            </a:r>
          </a:p>
        </p:txBody>
      </p:sp>
      <p:sp>
        <p:nvSpPr>
          <p:cNvPr id="27" name="Oval 26">
            <a:extLst>
              <a:ext uri="{FF2B5EF4-FFF2-40B4-BE49-F238E27FC236}">
                <a16:creationId xmlns:a16="http://schemas.microsoft.com/office/drawing/2014/main" id="{27625A2E-F540-B036-AB38-F96E8B3C4FBA}"/>
              </a:ext>
            </a:extLst>
          </p:cNvPr>
          <p:cNvSpPr>
            <a:spLocks noChangeAspect="1"/>
          </p:cNvSpPr>
          <p:nvPr/>
        </p:nvSpPr>
        <p:spPr>
          <a:xfrm>
            <a:off x="3346471" y="3374634"/>
            <a:ext cx="792000" cy="79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Handel</a:t>
            </a:r>
          </a:p>
        </p:txBody>
      </p:sp>
      <p:grpSp>
        <p:nvGrpSpPr>
          <p:cNvPr id="40" name="Group 39">
            <a:extLst>
              <a:ext uri="{FF2B5EF4-FFF2-40B4-BE49-F238E27FC236}">
                <a16:creationId xmlns:a16="http://schemas.microsoft.com/office/drawing/2014/main" id="{139BA7B0-CDB9-EB92-AEED-FDCC4642EC9E}"/>
              </a:ext>
            </a:extLst>
          </p:cNvPr>
          <p:cNvGrpSpPr/>
          <p:nvPr/>
        </p:nvGrpSpPr>
        <p:grpSpPr>
          <a:xfrm>
            <a:off x="4286740" y="3479323"/>
            <a:ext cx="1637854" cy="1637854"/>
            <a:chOff x="4117555" y="3389235"/>
            <a:chExt cx="1637854" cy="1637854"/>
          </a:xfrm>
        </p:grpSpPr>
        <p:sp>
          <p:nvSpPr>
            <p:cNvPr id="33" name="Oval 32">
              <a:extLst>
                <a:ext uri="{FF2B5EF4-FFF2-40B4-BE49-F238E27FC236}">
                  <a16:creationId xmlns:a16="http://schemas.microsoft.com/office/drawing/2014/main" id="{026BB8C1-1C10-F779-776D-44EBB9CB07B5}"/>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Oval 1">
              <a:extLst>
                <a:ext uri="{FF2B5EF4-FFF2-40B4-BE49-F238E27FC236}">
                  <a16:creationId xmlns:a16="http://schemas.microsoft.com/office/drawing/2014/main" id="{318C80E2-AA5C-2FBE-327A-BDF2D1FF75A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B4C8CE79-BE15-42DA-720E-85DA13FDE248}"/>
              </a:ext>
            </a:extLst>
          </p:cNvPr>
          <p:cNvGrpSpPr/>
          <p:nvPr/>
        </p:nvGrpSpPr>
        <p:grpSpPr>
          <a:xfrm>
            <a:off x="7076419" y="2693614"/>
            <a:ext cx="1637854" cy="1637854"/>
            <a:chOff x="7203240" y="4088676"/>
            <a:chExt cx="1637854" cy="1637854"/>
          </a:xfrm>
        </p:grpSpPr>
        <p:sp>
          <p:nvSpPr>
            <p:cNvPr id="34" name="Oval 33">
              <a:extLst>
                <a:ext uri="{FF2B5EF4-FFF2-40B4-BE49-F238E27FC236}">
                  <a16:creationId xmlns:a16="http://schemas.microsoft.com/office/drawing/2014/main" id="{173EA6D7-6629-8F28-F158-F6884A4D1182}"/>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8C221189-0FA4-5D66-E5D0-FA482DCDA1EA}"/>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48109E1C-7AE1-38E8-3F80-93E950FDDE65}"/>
              </a:ext>
            </a:extLst>
          </p:cNvPr>
          <p:cNvGrpSpPr/>
          <p:nvPr/>
        </p:nvGrpSpPr>
        <p:grpSpPr>
          <a:xfrm>
            <a:off x="1560348" y="2422784"/>
            <a:ext cx="1637854" cy="1637854"/>
            <a:chOff x="1484113" y="2437284"/>
            <a:chExt cx="1637854" cy="1637854"/>
          </a:xfrm>
        </p:grpSpPr>
        <p:sp>
          <p:nvSpPr>
            <p:cNvPr id="35" name="Oval 34">
              <a:extLst>
                <a:ext uri="{FF2B5EF4-FFF2-40B4-BE49-F238E27FC236}">
                  <a16:creationId xmlns:a16="http://schemas.microsoft.com/office/drawing/2014/main" id="{D7F85FC3-03EE-43D8-AD56-F48479136B47}"/>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228AB3F0-BE34-68E1-E349-05B77457015F}"/>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2" name="Group 41">
            <a:extLst>
              <a:ext uri="{FF2B5EF4-FFF2-40B4-BE49-F238E27FC236}">
                <a16:creationId xmlns:a16="http://schemas.microsoft.com/office/drawing/2014/main" id="{3E723C84-9629-A622-F5F3-C08D92C4806B}"/>
              </a:ext>
            </a:extLst>
          </p:cNvPr>
          <p:cNvGrpSpPr/>
          <p:nvPr/>
        </p:nvGrpSpPr>
        <p:grpSpPr>
          <a:xfrm>
            <a:off x="10081166" y="3445353"/>
            <a:ext cx="1637854" cy="1637854"/>
            <a:chOff x="10081166" y="2579911"/>
            <a:chExt cx="1637854" cy="1637854"/>
          </a:xfrm>
        </p:grpSpPr>
        <p:sp>
          <p:nvSpPr>
            <p:cNvPr id="36" name="Oval 35">
              <a:extLst>
                <a:ext uri="{FF2B5EF4-FFF2-40B4-BE49-F238E27FC236}">
                  <a16:creationId xmlns:a16="http://schemas.microsoft.com/office/drawing/2014/main" id="{EFEF5CF6-A7FE-C672-54A7-5562FD179B5F}"/>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D7E05A74-EF4C-A028-9A9A-950BD20E6BF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37" name="Oval 36">
            <a:extLst>
              <a:ext uri="{FF2B5EF4-FFF2-40B4-BE49-F238E27FC236}">
                <a16:creationId xmlns:a16="http://schemas.microsoft.com/office/drawing/2014/main" id="{4BA21E47-E0A3-3DCC-B971-7F4B5C64E763}"/>
              </a:ext>
            </a:extLst>
          </p:cNvPr>
          <p:cNvSpPr>
            <a:spLocks noChangeAspect="1"/>
          </p:cNvSpPr>
          <p:nvPr/>
        </p:nvSpPr>
        <p:spPr>
          <a:xfrm>
            <a:off x="5962922" y="3101605"/>
            <a:ext cx="864000" cy="864000"/>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rPr>
              <a:t>Frisør</a:t>
            </a:r>
          </a:p>
        </p:txBody>
      </p:sp>
      <p:sp>
        <p:nvSpPr>
          <p:cNvPr id="6" name="Tekstfelt 5">
            <a:extLst>
              <a:ext uri="{FF2B5EF4-FFF2-40B4-BE49-F238E27FC236}">
                <a16:creationId xmlns:a16="http://schemas.microsoft.com/office/drawing/2014/main" id="{19CD28D1-A92E-A30B-8DF8-3C6F941FCFC9}"/>
              </a:ext>
            </a:extLst>
          </p:cNvPr>
          <p:cNvSpPr txBox="1"/>
          <p:nvPr/>
        </p:nvSpPr>
        <p:spPr>
          <a:xfrm>
            <a:off x="692337" y="890050"/>
            <a:ext cx="112214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Der er over 100 erhvervsuddannelser</a:t>
            </a:r>
          </a:p>
        </p:txBody>
      </p:sp>
    </p:spTree>
    <p:extLst>
      <p:ext uri="{BB962C8B-B14F-4D97-AF65-F5344CB8AC3E}">
        <p14:creationId xmlns:p14="http://schemas.microsoft.com/office/powerpoint/2010/main" val="23902511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DA0AC6-CC42-A405-113B-ED02C894963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6ECA1A6E-2119-373D-52CB-E13F60E8F791}"/>
              </a:ext>
            </a:extLst>
          </p:cNvPr>
          <p:cNvSpPr txBox="1"/>
          <p:nvPr/>
        </p:nvSpPr>
        <p:spPr>
          <a:xfrm>
            <a:off x="692337" y="890050"/>
            <a:ext cx="112214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Det du lærer, bruger du</a:t>
            </a:r>
          </a:p>
        </p:txBody>
      </p:sp>
    </p:spTree>
    <p:extLst>
      <p:ext uri="{BB962C8B-B14F-4D97-AF65-F5344CB8AC3E}">
        <p14:creationId xmlns:p14="http://schemas.microsoft.com/office/powerpoint/2010/main" val="1296886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 tegneserie">
            <a:extLst>
              <a:ext uri="{FF2B5EF4-FFF2-40B4-BE49-F238E27FC236}">
                <a16:creationId xmlns:a16="http://schemas.microsoft.com/office/drawing/2014/main" id="{9F099C63-29BD-9FE1-78E0-202BA8B3C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4" y="0"/>
            <a:ext cx="12189092" cy="6858000"/>
          </a:xfrm>
          <a:prstGeom prst="rect">
            <a:avLst/>
          </a:prstGeom>
        </p:spPr>
      </p:pic>
      <p:sp>
        <p:nvSpPr>
          <p:cNvPr id="6" name="TextBox 6">
            <a:extLst>
              <a:ext uri="{FF2B5EF4-FFF2-40B4-BE49-F238E27FC236}">
                <a16:creationId xmlns:a16="http://schemas.microsoft.com/office/drawing/2014/main" id="{284B0BCB-23CB-FD10-87A8-246FBAF98317}"/>
              </a:ext>
            </a:extLst>
          </p:cNvPr>
          <p:cNvSpPr txBox="1"/>
          <p:nvPr/>
        </p:nvSpPr>
        <p:spPr>
          <a:xfrm>
            <a:off x="796840" y="3093535"/>
            <a:ext cx="1624143" cy="289310"/>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diakonissen</a:t>
            </a:r>
          </a:p>
        </p:txBody>
      </p:sp>
      <p:sp>
        <p:nvSpPr>
          <p:cNvPr id="8" name="TextBox 2">
            <a:extLst>
              <a:ext uri="{FF2B5EF4-FFF2-40B4-BE49-F238E27FC236}">
                <a16:creationId xmlns:a16="http://schemas.microsoft.com/office/drawing/2014/main" id="{7294F34A-2797-7424-60CD-33B46144C9ED}"/>
              </a:ext>
            </a:extLst>
          </p:cNvPr>
          <p:cNvSpPr txBox="1"/>
          <p:nvPr/>
        </p:nvSpPr>
        <p:spPr>
          <a:xfrm>
            <a:off x="7056665" y="2751903"/>
            <a:ext cx="1390650" cy="486287"/>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SOSU-assistent</a:t>
            </a:r>
          </a:p>
        </p:txBody>
      </p:sp>
      <p:sp>
        <p:nvSpPr>
          <p:cNvPr id="9" name="TextBox 2">
            <a:extLst>
              <a:ext uri="{FF2B5EF4-FFF2-40B4-BE49-F238E27FC236}">
                <a16:creationId xmlns:a16="http://schemas.microsoft.com/office/drawing/2014/main" id="{154C0D4F-542C-9C65-B6B8-66CC89C88AD9}"/>
              </a:ext>
            </a:extLst>
          </p:cNvPr>
          <p:cNvSpPr txBox="1"/>
          <p:nvPr/>
        </p:nvSpPr>
        <p:spPr>
          <a:xfrm>
            <a:off x="8619854" y="3238190"/>
            <a:ext cx="1390650" cy="437043"/>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4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pædagogisk-assistent</a:t>
            </a:r>
          </a:p>
        </p:txBody>
      </p:sp>
      <p:sp>
        <p:nvSpPr>
          <p:cNvPr id="10" name="TextBox 2">
            <a:extLst>
              <a:ext uri="{FF2B5EF4-FFF2-40B4-BE49-F238E27FC236}">
                <a16:creationId xmlns:a16="http://schemas.microsoft.com/office/drawing/2014/main" id="{C9992632-FB5D-B9EB-4FBD-00C604F0DCF4}"/>
              </a:ext>
            </a:extLst>
          </p:cNvPr>
          <p:cNvSpPr txBox="1"/>
          <p:nvPr/>
        </p:nvSpPr>
        <p:spPr>
          <a:xfrm>
            <a:off x="10213522" y="3792577"/>
            <a:ext cx="1390650" cy="289310"/>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a:t>
            </a:r>
          </a:p>
        </p:txBody>
      </p:sp>
      <p:sp>
        <p:nvSpPr>
          <p:cNvPr id="2" name="Tekstfelt 1">
            <a:extLst>
              <a:ext uri="{FF2B5EF4-FFF2-40B4-BE49-F238E27FC236}">
                <a16:creationId xmlns:a16="http://schemas.microsoft.com/office/drawing/2014/main" id="{F43F7671-7A1D-149D-9D08-5113814295C4}"/>
              </a:ext>
            </a:extLst>
          </p:cNvPr>
          <p:cNvSpPr txBox="1"/>
          <p:nvPr/>
        </p:nvSpPr>
        <p:spPr>
          <a:xfrm>
            <a:off x="796840" y="528345"/>
            <a:ext cx="112214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prstClr val="white"/>
                </a:solidFill>
                <a:effectLst/>
                <a:uLnTx/>
                <a:uFillTx/>
                <a:latin typeface="Gagalin" panose="00000500000000000000" pitchFamily="50" charset="0"/>
                <a:ea typeface="+mn-ea"/>
                <a:cs typeface="+mn-cs"/>
              </a:rPr>
              <a:t>Du behøver ikke vide, hvad du vil</a:t>
            </a:r>
          </a:p>
        </p:txBody>
      </p:sp>
    </p:spTree>
    <p:extLst>
      <p:ext uri="{BB962C8B-B14F-4D97-AF65-F5344CB8AC3E}">
        <p14:creationId xmlns:p14="http://schemas.microsoft.com/office/powerpoint/2010/main" val="1121907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D6A1E7-01F6-752F-BC30-BF743E41C1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20019"/>
            <a:ext cx="12191999" cy="6857999"/>
          </a:xfrm>
          <a:prstGeom prst="rect">
            <a:avLst/>
          </a:prstGeom>
        </p:spPr>
      </p:pic>
      <p:sp>
        <p:nvSpPr>
          <p:cNvPr id="7" name="Subtitle 5">
            <a:extLst>
              <a:ext uri="{FF2B5EF4-FFF2-40B4-BE49-F238E27FC236}">
                <a16:creationId xmlns:a16="http://schemas.microsoft.com/office/drawing/2014/main" id="{21A09562-E265-A820-A4DB-FBF71381FCBA}"/>
              </a:ext>
            </a:extLst>
          </p:cNvPr>
          <p:cNvSpPr txBox="1">
            <a:spLocks/>
          </p:cNvSpPr>
          <p:nvPr/>
        </p:nvSpPr>
        <p:spPr>
          <a:xfrm rot="16200000">
            <a:off x="1669895"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8" name="Subtitle 5">
            <a:extLst>
              <a:ext uri="{FF2B5EF4-FFF2-40B4-BE49-F238E27FC236}">
                <a16:creationId xmlns:a16="http://schemas.microsoft.com/office/drawing/2014/main" id="{187C5210-13BB-E5D9-7B2C-2A6FF9E1415B}"/>
              </a:ext>
            </a:extLst>
          </p:cNvPr>
          <p:cNvSpPr txBox="1">
            <a:spLocks/>
          </p:cNvSpPr>
          <p:nvPr/>
        </p:nvSpPr>
        <p:spPr>
          <a:xfrm rot="16200000">
            <a:off x="3145134"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11" name="Subtitle 5">
            <a:extLst>
              <a:ext uri="{FF2B5EF4-FFF2-40B4-BE49-F238E27FC236}">
                <a16:creationId xmlns:a16="http://schemas.microsoft.com/office/drawing/2014/main" id="{B1FEB3B9-2F1F-B6AD-8061-D9D9A339C150}"/>
              </a:ext>
            </a:extLst>
          </p:cNvPr>
          <p:cNvSpPr txBox="1">
            <a:spLocks/>
          </p:cNvSpPr>
          <p:nvPr/>
        </p:nvSpPr>
        <p:spPr>
          <a:xfrm rot="16200000">
            <a:off x="7451570"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12" name="Subtitle 5">
            <a:extLst>
              <a:ext uri="{FF2B5EF4-FFF2-40B4-BE49-F238E27FC236}">
                <a16:creationId xmlns:a16="http://schemas.microsoft.com/office/drawing/2014/main" id="{7DBFC401-E061-110E-AA0D-8CF9F481CEE6}"/>
              </a:ext>
            </a:extLst>
          </p:cNvPr>
          <p:cNvSpPr txBox="1">
            <a:spLocks/>
          </p:cNvSpPr>
          <p:nvPr/>
        </p:nvSpPr>
        <p:spPr>
          <a:xfrm rot="16200000">
            <a:off x="8926809"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3" name="Tekstfelt 2">
            <a:extLst>
              <a:ext uri="{FF2B5EF4-FFF2-40B4-BE49-F238E27FC236}">
                <a16:creationId xmlns:a16="http://schemas.microsoft.com/office/drawing/2014/main" id="{80F29AF5-0495-FD6C-F605-F81002810743}"/>
              </a:ext>
            </a:extLst>
          </p:cNvPr>
          <p:cNvSpPr txBox="1"/>
          <p:nvPr/>
        </p:nvSpPr>
        <p:spPr>
          <a:xfrm>
            <a:off x="1089497" y="890050"/>
            <a:ext cx="1082429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Forskellen</a:t>
            </a:r>
          </a:p>
        </p:txBody>
      </p:sp>
    </p:spTree>
    <p:extLst>
      <p:ext uri="{BB962C8B-B14F-4D97-AF65-F5344CB8AC3E}">
        <p14:creationId xmlns:p14="http://schemas.microsoft.com/office/powerpoint/2010/main" val="2227838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5951C673-A503-F76F-3FF8-E191FAD603EA}"/>
              </a:ext>
            </a:extLst>
          </p:cNvPr>
          <p:cNvSpPr txBox="1"/>
          <p:nvPr/>
        </p:nvSpPr>
        <p:spPr>
          <a:xfrm>
            <a:off x="2832589" y="1974646"/>
            <a:ext cx="652682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8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øvelser </a:t>
            </a:r>
          </a:p>
        </p:txBody>
      </p:sp>
    </p:spTree>
    <p:extLst>
      <p:ext uri="{BB962C8B-B14F-4D97-AF65-F5344CB8AC3E}">
        <p14:creationId xmlns:p14="http://schemas.microsoft.com/office/powerpoint/2010/main" val="1723386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Billede 2" descr="Et billede, der indeholder skærmbillede, tekst, Font/skrifttype, sort&#10;&#10;Automatisk genereret beskrivelse">
            <a:extLst>
              <a:ext uri="{FF2B5EF4-FFF2-40B4-BE49-F238E27FC236}">
                <a16:creationId xmlns:a16="http://schemas.microsoft.com/office/drawing/2014/main" id="{11CE6AA3-E01C-1BC6-E34D-65716891EE29}"/>
              </a:ext>
            </a:extLst>
          </p:cNvPr>
          <p:cNvPicPr>
            <a:picLocks noChangeAspect="1"/>
          </p:cNvPicPr>
          <p:nvPr/>
        </p:nvPicPr>
        <p:blipFill rotWithShape="1">
          <a:blip r:embed="rId3">
            <a:extLst>
              <a:ext uri="{28A0092B-C50C-407E-A947-70E740481C1C}">
                <a14:useLocalDpi xmlns:a14="http://schemas.microsoft.com/office/drawing/2010/main" val="0"/>
              </a:ext>
            </a:extLst>
          </a:blip>
          <a:srcRect l="8961" t="47296" r="9198" b="44905"/>
          <a:stretch/>
        </p:blipFill>
        <p:spPr>
          <a:xfrm>
            <a:off x="707366" y="672861"/>
            <a:ext cx="8064301" cy="1086928"/>
          </a:xfrm>
          <a:prstGeom prst="rect">
            <a:avLst/>
          </a:prstGeom>
        </p:spPr>
      </p:pic>
      <p:sp>
        <p:nvSpPr>
          <p:cNvPr id="6" name="Tekstfelt 5">
            <a:extLst>
              <a:ext uri="{FF2B5EF4-FFF2-40B4-BE49-F238E27FC236}">
                <a16:creationId xmlns:a16="http://schemas.microsoft.com/office/drawing/2014/main" id="{7552AF1E-0CAF-A61A-B2E8-DB3D2BE791D2}"/>
              </a:ext>
            </a:extLst>
          </p:cNvPr>
          <p:cNvSpPr txBox="1"/>
          <p:nvPr/>
        </p:nvSpPr>
        <p:spPr>
          <a:xfrm>
            <a:off x="845388" y="2782669"/>
            <a:ext cx="660783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Brug den telefon I </a:t>
            </a:r>
            <a:r>
              <a:rPr kumimoji="0" lang="da-DK" sz="1800" b="0"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i</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forvejen bruger i gruppen til at tage billeder undervejs. I skal bruge det derhjemme.</a:t>
            </a:r>
          </a:p>
        </p:txBody>
      </p:sp>
      <p:pic>
        <p:nvPicPr>
          <p:cNvPr id="14" name="Billede 13" descr="Et billede, der indeholder skitse, design, sort-hvid&#10;&#10;Automatisk genereret beskrivelse">
            <a:extLst>
              <a:ext uri="{FF2B5EF4-FFF2-40B4-BE49-F238E27FC236}">
                <a16:creationId xmlns:a16="http://schemas.microsoft.com/office/drawing/2014/main" id="{D48E908A-6F4C-2598-30A4-829BCFDF901F}"/>
              </a:ext>
            </a:extLst>
          </p:cNvPr>
          <p:cNvPicPr>
            <a:picLocks noChangeAspect="1"/>
          </p:cNvPicPr>
          <p:nvPr/>
        </p:nvPicPr>
        <p:blipFill rotWithShape="1">
          <a:blip r:embed="rId4">
            <a:extLst>
              <a:ext uri="{28A0092B-C50C-407E-A947-70E740481C1C}">
                <a14:useLocalDpi xmlns:a14="http://schemas.microsoft.com/office/drawing/2010/main" val="0"/>
              </a:ext>
            </a:extLst>
          </a:blip>
          <a:srcRect l="26674" t="32264" r="18072" b="26875"/>
          <a:stretch/>
        </p:blipFill>
        <p:spPr>
          <a:xfrm>
            <a:off x="8587369" y="3382917"/>
            <a:ext cx="2679033" cy="2802222"/>
          </a:xfrm>
          <a:prstGeom prst="rect">
            <a:avLst/>
          </a:prstGeom>
        </p:spPr>
      </p:pic>
    </p:spTree>
    <p:extLst>
      <p:ext uri="{BB962C8B-B14F-4D97-AF65-F5344CB8AC3E}">
        <p14:creationId xmlns:p14="http://schemas.microsoft.com/office/powerpoint/2010/main" val="1727471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a:solidFill>
            <a:srgbClr val="004243"/>
          </a:solidFill>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360072" y="4173226"/>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360072" y="5191444"/>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Social- og sundhedsassistent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964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Omsorg, sundhed</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Kontor, handel og 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Fødevarer, jordbrug</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Teknologi, byggeri</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transport</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2" name="Onlinemedier 1" title="1. Mød Laura">
            <a:hlinkClick r:id="" action="ppaction://media"/>
            <a:extLst>
              <a:ext uri="{FF2B5EF4-FFF2-40B4-BE49-F238E27FC236}">
                <a16:creationId xmlns:a16="http://schemas.microsoft.com/office/drawing/2014/main" id="{19EAD485-37E7-297E-A0F8-5653BD813CCE}"/>
              </a:ext>
            </a:extLst>
          </p:cNvPr>
          <p:cNvPicPr>
            <a:picLocks noRot="1" noChangeAspect="1"/>
          </p:cNvPicPr>
          <p:nvPr>
            <a:videoFile r:link="rId1"/>
          </p:nvPr>
        </p:nvPicPr>
        <p:blipFill>
          <a:blip r:embed="rId4"/>
          <a:stretch>
            <a:fillRect/>
          </a:stretch>
        </p:blipFill>
        <p:spPr>
          <a:xfrm>
            <a:off x="2303462" y="2313784"/>
            <a:ext cx="7585075" cy="4273282"/>
          </a:xfrm>
          <a:prstGeom prst="rect">
            <a:avLst/>
          </a:prstGeom>
        </p:spPr>
      </p:pic>
      <p:sp>
        <p:nvSpPr>
          <p:cNvPr id="3" name="Tekstfelt 2">
            <a:extLst>
              <a:ext uri="{FF2B5EF4-FFF2-40B4-BE49-F238E27FC236}">
                <a16:creationId xmlns:a16="http://schemas.microsoft.com/office/drawing/2014/main" id="{16E0AE22-485D-185A-6B89-35DE97CC1FEB}"/>
              </a:ext>
            </a:extLst>
          </p:cNvPr>
          <p:cNvSpPr txBox="1"/>
          <p:nvPr/>
        </p:nvSpPr>
        <p:spPr>
          <a:xfrm>
            <a:off x="1405465" y="711200"/>
            <a:ext cx="811053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Mød laura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social- og sundhedsassistent</a:t>
            </a:r>
          </a:p>
        </p:txBody>
      </p:sp>
    </p:spTree>
    <p:extLst>
      <p:ext uri="{BB962C8B-B14F-4D97-AF65-F5344CB8AC3E}">
        <p14:creationId xmlns:p14="http://schemas.microsoft.com/office/powerpoint/2010/main" val="708242972"/>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a:solidFill>
            <a:srgbClr val="004243"/>
          </a:solidFill>
        </p:spPr>
      </p:pic>
      <p:pic>
        <p:nvPicPr>
          <p:cNvPr id="4" name="Billede 3" descr="Et billede, der indeholder Font/skrifttype, skærmbillede, tekst, Grafik&#10;&#10;Automatisk genereret beskrivelse">
            <a:extLst>
              <a:ext uri="{FF2B5EF4-FFF2-40B4-BE49-F238E27FC236}">
                <a16:creationId xmlns:a16="http://schemas.microsoft.com/office/drawing/2014/main" id="{8A4BA97D-D7EF-00BC-650A-0F111B7DA4C1}"/>
              </a:ext>
            </a:extLst>
          </p:cNvPr>
          <p:cNvPicPr>
            <a:picLocks noChangeAspect="1"/>
          </p:cNvPicPr>
          <p:nvPr/>
        </p:nvPicPr>
        <p:blipFill rotWithShape="1">
          <a:blip r:embed="rId4">
            <a:extLst>
              <a:ext uri="{28A0092B-C50C-407E-A947-70E740481C1C}">
                <a14:useLocalDpi xmlns:a14="http://schemas.microsoft.com/office/drawing/2010/main" val="0"/>
              </a:ext>
            </a:extLst>
          </a:blip>
          <a:srcRect l="7184" t="46730" r="6244" b="44381"/>
          <a:stretch/>
        </p:blipFill>
        <p:spPr>
          <a:xfrm>
            <a:off x="561474" y="4429683"/>
            <a:ext cx="7015874" cy="1018903"/>
          </a:xfrm>
          <a:prstGeom prst="rect">
            <a:avLst/>
          </a:prstGeom>
        </p:spPr>
      </p:pic>
    </p:spTree>
    <p:extLst>
      <p:ext uri="{BB962C8B-B14F-4D97-AF65-F5344CB8AC3E}">
        <p14:creationId xmlns:p14="http://schemas.microsoft.com/office/powerpoint/2010/main" val="3993550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a:solidFill>
            <a:srgbClr val="004243"/>
          </a:solidFill>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360072" y="4173226"/>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360072" y="5191444"/>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Social- og sundhedsassistent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346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Billede 2" descr="Et billede, der indeholder tøj, person, Ansigt, kvinde&#10;&#10;Automatisk genereret beskrivelse">
            <a:extLst>
              <a:ext uri="{FF2B5EF4-FFF2-40B4-BE49-F238E27FC236}">
                <a16:creationId xmlns:a16="http://schemas.microsoft.com/office/drawing/2014/main" id="{423DCAA8-20F8-21C6-59FC-4A2A4F32BB51}"/>
              </a:ext>
            </a:extLst>
          </p:cNvPr>
          <p:cNvPicPr>
            <a:picLocks noChangeAspect="1"/>
          </p:cNvPicPr>
          <p:nvPr/>
        </p:nvPicPr>
        <p:blipFill rotWithShape="1">
          <a:blip r:embed="rId3">
            <a:extLst>
              <a:ext uri="{28A0092B-C50C-407E-A947-70E740481C1C}">
                <a14:useLocalDpi xmlns:a14="http://schemas.microsoft.com/office/drawing/2010/main" val="0"/>
              </a:ext>
            </a:extLst>
          </a:blip>
          <a:srcRect l="16917" t="57733" r="29617" b="4570"/>
          <a:stretch/>
        </p:blipFill>
        <p:spPr>
          <a:xfrm>
            <a:off x="8488914" y="2828794"/>
            <a:ext cx="2592372" cy="2585323"/>
          </a:xfrm>
          <a:prstGeom prst="rect">
            <a:avLst/>
          </a:prstGeom>
        </p:spPr>
      </p:pic>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10926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Afrunding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5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Fælles opsamling og evaluering</a:t>
            </a:r>
          </a:p>
        </p:txBody>
      </p:sp>
      <p:sp>
        <p:nvSpPr>
          <p:cNvPr id="2" name="Titel 1">
            <a:extLst>
              <a:ext uri="{FF2B5EF4-FFF2-40B4-BE49-F238E27FC236}">
                <a16:creationId xmlns:a16="http://schemas.microsoft.com/office/drawing/2014/main" id="{A244FC52-F85E-5E2E-1A64-4C3D42F578B2}"/>
              </a:ext>
            </a:extLst>
          </p:cNvPr>
          <p:cNvSpPr>
            <a:spLocks noGrp="1"/>
          </p:cNvSpPr>
          <p:nvPr>
            <p:ph type="title"/>
          </p:nvPr>
        </p:nvSpPr>
        <p:spPr>
          <a:xfrm>
            <a:off x="904672" y="2603957"/>
            <a:ext cx="6387746" cy="3580120"/>
          </a:xfrm>
        </p:spPr>
        <p:txBody>
          <a:bodyPr anchor="ctr">
            <a:normAutofit/>
          </a:bodyPr>
          <a:lstStyle/>
          <a:p>
            <a:r>
              <a:rPr lang="da-DK" sz="2500" dirty="0"/>
              <a:t>Hvad jeg håber, I har fået ud af jeres besøg</a:t>
            </a:r>
            <a:br>
              <a:rPr lang="da-DK" sz="1800" dirty="0"/>
            </a:br>
            <a:br>
              <a:rPr lang="da-DK" sz="1800" dirty="0"/>
            </a:br>
            <a:r>
              <a:rPr lang="da-DK" sz="1800" dirty="0"/>
              <a:t>- </a:t>
            </a:r>
            <a:r>
              <a:rPr lang="da-DK" sz="2000" b="0" dirty="0"/>
              <a:t>Har fået en fornemmelse for hvad en erhvervsskole er for noget</a:t>
            </a:r>
            <a:br>
              <a:rPr lang="da-DK" sz="2000" b="0" dirty="0"/>
            </a:br>
            <a:br>
              <a:rPr lang="da-DK" sz="2000" b="0" dirty="0"/>
            </a:br>
            <a:r>
              <a:rPr lang="da-DK" sz="2000" b="0" dirty="0"/>
              <a:t>- Har fået et indblik i undervisningsformen – at det  eleverne lærer er noget de får lov til at prøve af og øve sig på i praksis. </a:t>
            </a:r>
            <a:br>
              <a:rPr lang="da-DK" sz="2000" b="0" dirty="0"/>
            </a:br>
            <a:br>
              <a:rPr lang="da-DK" sz="2000" b="0" dirty="0"/>
            </a:br>
            <a:r>
              <a:rPr lang="da-DK" sz="2000" b="0" dirty="0"/>
              <a:t>- at I blev lidt klogere på SOSU-uddannelserne</a:t>
            </a:r>
            <a:br>
              <a:rPr lang="da-DK" sz="2000" b="0" dirty="0"/>
            </a:br>
            <a:br>
              <a:rPr lang="da-DK" sz="2000" b="0" dirty="0"/>
            </a:br>
            <a:br>
              <a:rPr lang="da-DK" sz="1800" dirty="0"/>
            </a:br>
            <a:endParaRPr lang="da-DK" sz="1800" dirty="0"/>
          </a:p>
        </p:txBody>
      </p:sp>
    </p:spTree>
    <p:extLst>
      <p:ext uri="{BB962C8B-B14F-4D97-AF65-F5344CB8AC3E}">
        <p14:creationId xmlns:p14="http://schemas.microsoft.com/office/powerpoint/2010/main" val="1041158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Elevevaluering</a:t>
            </a:r>
          </a:p>
        </p:txBody>
      </p:sp>
      <p:pic>
        <p:nvPicPr>
          <p:cNvPr id="6" name="Billede 5">
            <a:extLst>
              <a:ext uri="{FF2B5EF4-FFF2-40B4-BE49-F238E27FC236}">
                <a16:creationId xmlns:a16="http://schemas.microsoft.com/office/drawing/2014/main" id="{D5126112-31D1-DD4F-9F81-C76AD70AAFCE}"/>
              </a:ext>
            </a:extLst>
          </p:cNvPr>
          <p:cNvPicPr>
            <a:picLocks noChangeAspect="1"/>
          </p:cNvPicPr>
          <p:nvPr/>
        </p:nvPicPr>
        <p:blipFill>
          <a:blip r:embed="rId3"/>
          <a:stretch>
            <a:fillRect/>
          </a:stretch>
        </p:blipFill>
        <p:spPr>
          <a:xfrm>
            <a:off x="3914950" y="2413518"/>
            <a:ext cx="4602245" cy="3405662"/>
          </a:xfrm>
          <a:prstGeom prst="rect">
            <a:avLst/>
          </a:prstGeom>
        </p:spPr>
      </p:pic>
    </p:spTree>
    <p:extLst>
      <p:ext uri="{BB962C8B-B14F-4D97-AF65-F5344CB8AC3E}">
        <p14:creationId xmlns:p14="http://schemas.microsoft.com/office/powerpoint/2010/main" val="3696356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lærerevaluering</a:t>
            </a:r>
          </a:p>
        </p:txBody>
      </p:sp>
      <p:pic>
        <p:nvPicPr>
          <p:cNvPr id="2" name="Billede 1">
            <a:extLst>
              <a:ext uri="{FF2B5EF4-FFF2-40B4-BE49-F238E27FC236}">
                <a16:creationId xmlns:a16="http://schemas.microsoft.com/office/drawing/2014/main" id="{27D3B6B3-B939-38F4-9608-355A89293919}"/>
              </a:ext>
            </a:extLst>
          </p:cNvPr>
          <p:cNvPicPr>
            <a:picLocks noChangeAspect="1"/>
          </p:cNvPicPr>
          <p:nvPr/>
        </p:nvPicPr>
        <p:blipFill>
          <a:blip r:embed="rId3"/>
          <a:stretch>
            <a:fillRect/>
          </a:stretch>
        </p:blipFill>
        <p:spPr>
          <a:xfrm>
            <a:off x="3495312" y="2519235"/>
            <a:ext cx="5052340" cy="3534788"/>
          </a:xfrm>
          <a:prstGeom prst="rect">
            <a:avLst/>
          </a:prstGeom>
        </p:spPr>
      </p:pic>
    </p:spTree>
    <p:extLst>
      <p:ext uri="{BB962C8B-B14F-4D97-AF65-F5344CB8AC3E}">
        <p14:creationId xmlns:p14="http://schemas.microsoft.com/office/powerpoint/2010/main" val="3882310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F077BAB-7EBC-5D23-B5DE-2C27C25511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56289" y="6059150"/>
            <a:ext cx="1177143" cy="360000"/>
          </a:xfrm>
          <a:prstGeom prst="rect">
            <a:avLst/>
          </a:prstGeom>
        </p:spPr>
      </p:pic>
      <p:pic>
        <p:nvPicPr>
          <p:cNvPr id="14" name="Picture 13">
            <a:extLst>
              <a:ext uri="{FF2B5EF4-FFF2-40B4-BE49-F238E27FC236}">
                <a16:creationId xmlns:a16="http://schemas.microsoft.com/office/drawing/2014/main" id="{CA921A06-81B7-713D-876A-E7DD0F239E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5718" y="6059150"/>
            <a:ext cx="831683" cy="360000"/>
          </a:xfrm>
          <a:prstGeom prst="rect">
            <a:avLst/>
          </a:prstGeom>
        </p:spPr>
      </p:pic>
      <p:pic>
        <p:nvPicPr>
          <p:cNvPr id="2" name="Graphic 1">
            <a:extLst>
              <a:ext uri="{FF2B5EF4-FFF2-40B4-BE49-F238E27FC236}">
                <a16:creationId xmlns:a16="http://schemas.microsoft.com/office/drawing/2014/main" id="{5D65870D-3CD5-4365-E54D-E6836BE0B6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835388" y="6059402"/>
            <a:ext cx="870546" cy="360000"/>
          </a:xfrm>
          <a:prstGeom prst="rect">
            <a:avLst/>
          </a:prstGeom>
        </p:spPr>
      </p:pic>
      <p:pic>
        <p:nvPicPr>
          <p:cNvPr id="3" name="Picture 2">
            <a:extLst>
              <a:ext uri="{FF2B5EF4-FFF2-40B4-BE49-F238E27FC236}">
                <a16:creationId xmlns:a16="http://schemas.microsoft.com/office/drawing/2014/main" id="{CDC15C28-EDCF-6C6F-FB1E-424102D3337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60571" y="6078654"/>
            <a:ext cx="1783432" cy="358699"/>
          </a:xfrm>
          <a:prstGeom prst="rect">
            <a:avLst/>
          </a:prstGeom>
        </p:spPr>
      </p:pic>
      <p:sp>
        <p:nvSpPr>
          <p:cNvPr id="4" name="Tekstfelt 3">
            <a:extLst>
              <a:ext uri="{FF2B5EF4-FFF2-40B4-BE49-F238E27FC236}">
                <a16:creationId xmlns:a16="http://schemas.microsoft.com/office/drawing/2014/main" id="{5951C673-A503-F76F-3FF8-E191FAD603EA}"/>
              </a:ext>
            </a:extLst>
          </p:cNvPr>
          <p:cNvSpPr txBox="1"/>
          <p:nvPr/>
        </p:nvSpPr>
        <p:spPr>
          <a:xfrm>
            <a:off x="2832589" y="1983112"/>
            <a:ext cx="65268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6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TAK FOR I DAG</a:t>
            </a:r>
          </a:p>
        </p:txBody>
      </p:sp>
    </p:spTree>
    <p:extLst>
      <p:ext uri="{BB962C8B-B14F-4D97-AF65-F5344CB8AC3E}">
        <p14:creationId xmlns:p14="http://schemas.microsoft.com/office/powerpoint/2010/main" val="349884367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PH Skills Teal">
  <a:themeElements>
    <a:clrScheme name="Custom 1">
      <a:dk1>
        <a:srgbClr val="004243"/>
      </a:dk1>
      <a:lt1>
        <a:srgbClr val="FFFFFF"/>
      </a:lt1>
      <a:dk2>
        <a:srgbClr val="283583"/>
      </a:dk2>
      <a:lt2>
        <a:srgbClr val="8BCBB9"/>
      </a:lt2>
      <a:accent1>
        <a:srgbClr val="C7A6CF"/>
      </a:accent1>
      <a:accent2>
        <a:srgbClr val="DEDC00"/>
      </a:accent2>
      <a:accent3>
        <a:srgbClr val="FF5200"/>
      </a:accent3>
      <a:accent4>
        <a:srgbClr val="3FA535"/>
      </a:accent4>
      <a:accent5>
        <a:srgbClr val="000000"/>
      </a:accent5>
      <a:accent6>
        <a:srgbClr val="5A5A5A"/>
      </a:accent6>
      <a:hlink>
        <a:srgbClr val="DEDC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3323A325BB39F94B96F365C8FF5697A0" ma:contentTypeVersion="14" ma:contentTypeDescription="Opret et nyt dokument." ma:contentTypeScope="" ma:versionID="59301e2b7e1e08f89ba724e12c41daf0">
  <xsd:schema xmlns:xsd="http://www.w3.org/2001/XMLSchema" xmlns:xs="http://www.w3.org/2001/XMLSchema" xmlns:p="http://schemas.microsoft.com/office/2006/metadata/properties" xmlns:ns2="c42f9f12-5175-44fb-bba7-146e9b13211a" xmlns:ns3="6f1ca528-cc7f-44c3-9d7f-653195d2b2d1" targetNamespace="http://schemas.microsoft.com/office/2006/metadata/properties" ma:root="true" ma:fieldsID="e9d5b0f9288984b96412224b6c58d361" ns2:_="" ns3:_="">
    <xsd:import namespace="c42f9f12-5175-44fb-bba7-146e9b13211a"/>
    <xsd:import namespace="6f1ca528-cc7f-44c3-9d7f-653195d2b2d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2f9f12-5175-44fb-bba7-146e9b1321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25e209f9-877a-4658-8343-041a08a7c65d"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f1ca528-cc7f-44c3-9d7f-653195d2b2d1"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42f9f12-5175-44fb-bba7-146e9b13211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D5A99D-AAEA-405A-B094-68F7D8DEC3A6}">
  <ds:schemaRefs>
    <ds:schemaRef ds:uri="http://schemas.microsoft.com/sharepoint/v3/contenttype/forms"/>
  </ds:schemaRefs>
</ds:datastoreItem>
</file>

<file path=customXml/itemProps2.xml><?xml version="1.0" encoding="utf-8"?>
<ds:datastoreItem xmlns:ds="http://schemas.openxmlformats.org/officeDocument/2006/customXml" ds:itemID="{E76E6829-0513-471F-9448-2921F7E141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2f9f12-5175-44fb-bba7-146e9b13211a"/>
    <ds:schemaRef ds:uri="6f1ca528-cc7f-44c3-9d7f-653195d2b2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F4C7F8-0700-4C9A-81E3-143D6716401A}">
  <ds:schemaRefs>
    <ds:schemaRef ds:uri="http://schemas.microsoft.com/office/2006/metadata/properties"/>
    <ds:schemaRef ds:uri="http://schemas.microsoft.com/office/infopath/2007/PartnerControls"/>
    <ds:schemaRef ds:uri="c42f9f12-5175-44fb-bba7-146e9b13211a"/>
  </ds:schemaRefs>
</ds:datastoreItem>
</file>

<file path=docProps/app.xml><?xml version="1.0" encoding="utf-8"?>
<Properties xmlns="http://schemas.openxmlformats.org/officeDocument/2006/extended-properties" xmlns:vt="http://schemas.openxmlformats.org/officeDocument/2006/docPropsVTypes">
  <TotalTime>99</TotalTime>
  <Words>1513</Words>
  <Application>Microsoft Office PowerPoint</Application>
  <PresentationFormat>Widescreen</PresentationFormat>
  <Paragraphs>201</Paragraphs>
  <Slides>24</Slides>
  <Notes>23</Notes>
  <HiddenSlides>3</HiddenSlides>
  <MMClips>4</MMClips>
  <ScaleCrop>false</ScaleCrop>
  <HeadingPairs>
    <vt:vector size="6" baseType="variant">
      <vt:variant>
        <vt:lpstr>Benyttede skrifttyper</vt:lpstr>
      </vt:variant>
      <vt:variant>
        <vt:i4>7</vt:i4>
      </vt:variant>
      <vt:variant>
        <vt:lpstr>Tema</vt:lpstr>
      </vt:variant>
      <vt:variant>
        <vt:i4>2</vt:i4>
      </vt:variant>
      <vt:variant>
        <vt:lpstr>Slidetitler</vt:lpstr>
      </vt:variant>
      <vt:variant>
        <vt:i4>24</vt:i4>
      </vt:variant>
    </vt:vector>
  </HeadingPairs>
  <TitlesOfParts>
    <vt:vector size="33" baseType="lpstr">
      <vt:lpstr>Arial</vt:lpstr>
      <vt:lpstr>Montserrat</vt:lpstr>
      <vt:lpstr>Century Gothic</vt:lpstr>
      <vt:lpstr>Calibri</vt:lpstr>
      <vt:lpstr>Gagalin</vt:lpstr>
      <vt:lpstr>Calibri Light</vt:lpstr>
      <vt:lpstr>Roboto</vt:lpstr>
      <vt:lpstr>Office-tema</vt:lpstr>
      <vt:lpstr>CPH Skills Teal</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Hvad jeg håber, I har fået ud af jeres besøg  - Har fået en fornemmelse for hvad en erhvervsskole er for noget  - Har fået et indblik i undervisningsformen – at det  eleverne lærer er noget de får lov til at prøve af og øve sig på i praksis.   - at I blev lidt klogere på SOSU-uddannelserne   </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Sofie Hedegaard Gadeberg</dc:creator>
  <cp:lastModifiedBy>Sofie Hedegaard Gadeberg</cp:lastModifiedBy>
  <cp:revision>1</cp:revision>
  <dcterms:created xsi:type="dcterms:W3CDTF">2024-06-25T09:26:28Z</dcterms:created>
  <dcterms:modified xsi:type="dcterms:W3CDTF">2024-06-25T11:34:18Z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0x0101003323A325BB39F94B96F365C8FF5697A0</vt:lpwstr>
  </property>
  <property fmtid="{D5CDD505-2E9C-101B-9397-08002B2CF9AE}" pid="3" name="MediaServiceImageTags">
    <vt:lpwstr/>
  </property>
</Properties>
</file>