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60" r:id="rId5"/>
  </p:sldMasterIdLst>
  <p:notesMasterIdLst>
    <p:notesMasterId r:id="rId38"/>
  </p:notesMasterIdLst>
  <p:sldIdLst>
    <p:sldId id="318" r:id="rId6"/>
    <p:sldId id="331" r:id="rId7"/>
    <p:sldId id="330" r:id="rId8"/>
    <p:sldId id="288" r:id="rId9"/>
    <p:sldId id="286" r:id="rId10"/>
    <p:sldId id="289" r:id="rId11"/>
    <p:sldId id="290" r:id="rId12"/>
    <p:sldId id="333" r:id="rId13"/>
    <p:sldId id="321" r:id="rId14"/>
    <p:sldId id="325" r:id="rId15"/>
    <p:sldId id="278" r:id="rId16"/>
    <p:sldId id="275" r:id="rId17"/>
    <p:sldId id="266" r:id="rId18"/>
    <p:sldId id="316" r:id="rId19"/>
    <p:sldId id="281" r:id="rId20"/>
    <p:sldId id="322" r:id="rId21"/>
    <p:sldId id="257" r:id="rId22"/>
    <p:sldId id="324" r:id="rId23"/>
    <p:sldId id="334" r:id="rId24"/>
    <p:sldId id="335" r:id="rId25"/>
    <p:sldId id="336" r:id="rId26"/>
    <p:sldId id="337" r:id="rId27"/>
    <p:sldId id="326" r:id="rId28"/>
    <p:sldId id="319" r:id="rId29"/>
    <p:sldId id="332" r:id="rId30"/>
    <p:sldId id="327" r:id="rId31"/>
    <p:sldId id="328" r:id="rId32"/>
    <p:sldId id="329" r:id="rId33"/>
    <p:sldId id="258" r:id="rId34"/>
    <p:sldId id="338" r:id="rId35"/>
    <p:sldId id="339" r:id="rId36"/>
    <p:sldId id="340" r:id="rId37"/>
  </p:sldIdLst>
  <p:sldSz cx="12192000" cy="6858000"/>
  <p:notesSz cx="6858000" cy="9144000"/>
  <p:embeddedFontLst>
    <p:embeddedFont>
      <p:font typeface="Aptos Narrow" panose="020B0004020202020204" pitchFamily="3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Century Gothic" panose="020B0502020202020204" pitchFamily="34" charset="0"/>
      <p:regular r:id="rId49"/>
      <p:bold r:id="rId50"/>
      <p:italic r:id="rId51"/>
      <p:boldItalic r:id="rId52"/>
    </p:embeddedFont>
    <p:embeddedFont>
      <p:font typeface="Gagalin" panose="00000500000000000000" pitchFamily="50" charset="0"/>
      <p:regular r:id="rId53"/>
    </p:embeddedFont>
    <p:embeddedFont>
      <p:font typeface="Montserrat" panose="00000500000000000000" pitchFamily="2" charset="0"/>
      <p:regular r:id="rId54"/>
      <p:bold r:id="rId55"/>
      <p:italic r:id="rId56"/>
      <p:boldItalic r:id="rId57"/>
    </p:embeddedFont>
    <p:embeddedFont>
      <p:font typeface="Roboto" panose="02000000000000000000" pitchFamily="2" charset="0"/>
      <p:regular r:id="rId58"/>
      <p:bold r:id="rId59"/>
      <p:italic r:id="rId60"/>
      <p:boldItalic r:id="rId61"/>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7940" autoAdjust="0"/>
  </p:normalViewPr>
  <p:slideViewPr>
    <p:cSldViewPr snapToGrid="0">
      <p:cViewPr varScale="1">
        <p:scale>
          <a:sx n="111" d="100"/>
          <a:sy n="111" d="100"/>
        </p:scale>
        <p:origin x="59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font" Target="fonts/font23.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font" Target="fonts/font21.fntdata"/><Relationship Id="rId20" Type="http://schemas.openxmlformats.org/officeDocument/2006/relationships/slide" Target="slides/slide15.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font" Target="fonts/font22.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Hedegaard Gadeberg" userId="56bd6b48-db30-429a-971f-96a37ffaf212" providerId="ADAL" clId="{716961D5-CAA7-43C4-8CE4-500F4DFD6D0C}"/>
    <pc:docChg chg="modSld">
      <pc:chgData name="Sofie Hedegaard Gadeberg" userId="56bd6b48-db30-429a-971f-96a37ffaf212" providerId="ADAL" clId="{716961D5-CAA7-43C4-8CE4-500F4DFD6D0C}" dt="2024-06-27T11:44:58.684" v="2" actId="729"/>
      <pc:docMkLst>
        <pc:docMk/>
      </pc:docMkLst>
      <pc:sldChg chg="mod modShow">
        <pc:chgData name="Sofie Hedegaard Gadeberg" userId="56bd6b48-db30-429a-971f-96a37ffaf212" providerId="ADAL" clId="{716961D5-CAA7-43C4-8CE4-500F4DFD6D0C}" dt="2024-06-27T11:44:49.295" v="0" actId="729"/>
        <pc:sldMkLst>
          <pc:docMk/>
          <pc:sldMk cId="3082402186" sldId="338"/>
        </pc:sldMkLst>
      </pc:sldChg>
      <pc:sldChg chg="mod modShow">
        <pc:chgData name="Sofie Hedegaard Gadeberg" userId="56bd6b48-db30-429a-971f-96a37ffaf212" providerId="ADAL" clId="{716961D5-CAA7-43C4-8CE4-500F4DFD6D0C}" dt="2024-06-27T11:44:51.661" v="1" actId="729"/>
        <pc:sldMkLst>
          <pc:docMk/>
          <pc:sldMk cId="2359020664" sldId="339"/>
        </pc:sldMkLst>
      </pc:sldChg>
      <pc:sldChg chg="mod modShow">
        <pc:chgData name="Sofie Hedegaard Gadeberg" userId="56bd6b48-db30-429a-971f-96a37ffaf212" providerId="ADAL" clId="{716961D5-CAA7-43C4-8CE4-500F4DFD6D0C}" dt="2024-06-27T11:44:58.684" v="2" actId="729"/>
        <pc:sldMkLst>
          <pc:docMk/>
          <pc:sldMk cId="232866767" sldId="3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C9F2CA-B264-479F-B5D7-2F1441295F8D}" type="datetimeFigureOut">
              <a:rPr lang="da-DK" smtClean="0"/>
              <a:t>27-06-2024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F89DA1-8C04-4CB1-BD70-6F9149DE7C4A}" type="slidenum">
              <a:rPr lang="da-DK" smtClean="0"/>
              <a:t>‹nr.›</a:t>
            </a:fld>
            <a:endParaRPr lang="da-DK"/>
          </a:p>
        </p:txBody>
      </p:sp>
    </p:spTree>
    <p:extLst>
      <p:ext uri="{BB962C8B-B14F-4D97-AF65-F5344CB8AC3E}">
        <p14:creationId xmlns:p14="http://schemas.microsoft.com/office/powerpoint/2010/main" val="439193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OdMziStHxuQ"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Start-slide når eleverne kommer og du byder velkommen.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5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r>
              <a:rPr lang="da-DK" dirty="0">
                <a:latin typeface="Century Gothic"/>
              </a:rPr>
              <a:t>Fortæl gerne lidt om skolen vi er på </a:t>
            </a:r>
          </a:p>
          <a:p>
            <a:pPr marL="0" indent="0">
              <a:buFont typeface="Arial" panose="020B0604020202020204" pitchFamily="34" charset="0"/>
              <a:buNone/>
            </a:pPr>
            <a:r>
              <a:rPr lang="da-DK" dirty="0">
                <a:latin typeface="Century Gothic"/>
              </a:rPr>
              <a:t> -Kendetegn</a:t>
            </a:r>
          </a:p>
          <a:p>
            <a:pPr marL="0" indent="0">
              <a:buFont typeface="Arial" panose="020B0604020202020204" pitchFamily="34" charset="0"/>
              <a:buNone/>
            </a:pPr>
            <a:r>
              <a:rPr lang="da-DK" dirty="0">
                <a:latin typeface="Century Gothic"/>
              </a:rPr>
              <a:t>- Hvilke typer uddannelserne man kan tage her</a:t>
            </a:r>
          </a:p>
          <a:p>
            <a:pPr marL="0" indent="0">
              <a:buFont typeface="Arial" panose="020B0604020202020204" pitchFamily="34" charset="0"/>
              <a:buNone/>
            </a:pPr>
            <a:r>
              <a:rPr lang="da-DK" dirty="0">
                <a:latin typeface="Century Gothic"/>
              </a:rPr>
              <a:t>- vis evt. en video om skolen</a:t>
            </a:r>
          </a:p>
          <a:p>
            <a:pPr marL="0" indent="0">
              <a:buFont typeface="Arial" panose="020B0604020202020204" pitchFamily="34" charset="0"/>
              <a:buNone/>
            </a:pPr>
            <a:endParaRPr lang="da-DK" sz="1200" dirty="0">
              <a:latin typeface="Century Gothic"/>
            </a:endParaRPr>
          </a:p>
          <a:p>
            <a:pPr marL="0" indent="0">
              <a:buFont typeface="Arial" panose="020B0604020202020204" pitchFamily="34" charset="0"/>
              <a:buNone/>
            </a:pPr>
            <a:r>
              <a:rPr lang="da-DK" sz="1200" dirty="0">
                <a:latin typeface="Century Gothic"/>
              </a:rPr>
              <a:t>S</a:t>
            </a:r>
            <a:r>
              <a:rPr lang="da-DK" sz="1200" dirty="0">
                <a:latin typeface="Century Gothic" panose="020B0502020202020204" pitchFamily="34" charset="0"/>
              </a:rPr>
              <a:t>pørg gerne ind til hvad de ved om skolen (hvis de har forberedt sig hjemmefra)</a:t>
            </a:r>
          </a:p>
          <a:p>
            <a:pPr marL="0" indent="0">
              <a:buFont typeface="Arial" panose="020B0604020202020204" pitchFamily="34" charset="0"/>
              <a:buNone/>
            </a:pPr>
            <a:endParaRPr lang="da-DK" sz="1200" dirty="0">
              <a:latin typeface="Century Gothic" panose="020B0502020202020204" pitchFamily="34" charset="0"/>
            </a:endParaRPr>
          </a:p>
          <a:p>
            <a:pPr marL="0" indent="0">
              <a:buFont typeface="Arial" panose="020B0604020202020204" pitchFamily="34" charset="0"/>
              <a:buNone/>
            </a:pPr>
            <a:r>
              <a:rPr lang="da-DK" sz="1200" dirty="0">
                <a:latin typeface="Century Gothic" panose="020B0502020202020204" pitchFamily="34" charset="0"/>
              </a:rPr>
              <a:t>Vi opfordrer også til, at du som underviser, fortæller lidt om hvem du er og din uddannelsesvej.</a:t>
            </a:r>
          </a:p>
          <a:p>
            <a:pPr marL="0" indent="0">
              <a:buFont typeface="Arial" panose="020B0604020202020204" pitchFamily="34" charset="0"/>
              <a:buNone/>
            </a:pPr>
            <a:endParaRPr lang="da-DK" sz="1200" dirty="0">
              <a:latin typeface="Century Gothic" panose="020B0502020202020204" pitchFamily="34" charset="0"/>
            </a:endParaRP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06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919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OBS. juster program så tider og indhold passer. Dette er kun vejledende.</a:t>
            </a:r>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27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Overordnet film der introducerer til introdagene. </a:t>
            </a:r>
            <a:r>
              <a:rPr lang="da-DK" b="1" dirty="0"/>
              <a:t>Hvis eleverne har set den hjemme på skolen så spring den gerne 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www.copenhagenskills.dk/introdage-paa-eud/   (filmen er en del af forberedelsesmaterialet som klasselæreren/vejlederen gerne skal have lavet med eleverne forud for besøget.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62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Introfilm om introdag på ELEKTRIKER uddannelsen. </a:t>
            </a:r>
            <a:r>
              <a:rPr lang="da-DK" b="1" dirty="0"/>
              <a:t>(vis kun den video med det forløb du kører)</a:t>
            </a:r>
          </a:p>
          <a:p>
            <a:endParaRPr lang="da-DK" dirty="0"/>
          </a:p>
          <a:p>
            <a:endParaRPr lang="da-DK" dirty="0"/>
          </a:p>
          <a:p>
            <a:r>
              <a:rPr lang="da-DK" b="0" i="0" dirty="0">
                <a:solidFill>
                  <a:srgbClr val="242424"/>
                </a:solidFill>
                <a:effectLst/>
                <a:latin typeface="Aptos Narrow" panose="020F0502020204030204" pitchFamily="34" charset="0"/>
              </a:rPr>
              <a:t>https://vimeo.com/892891236?share=copy </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2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Introfilm om introdag på CYKEL- OG PERSONVOGNSMEKANIKER. </a:t>
            </a:r>
            <a:r>
              <a:rPr lang="da-DK" b="1" dirty="0"/>
              <a:t>(vis kun den video med det forløb du kører)</a:t>
            </a:r>
          </a:p>
          <a:p>
            <a:endParaRPr lang="da-DK" dirty="0"/>
          </a:p>
          <a:p>
            <a:r>
              <a:rPr lang="da-DK" b="0" i="0" dirty="0">
                <a:solidFill>
                  <a:srgbClr val="242424"/>
                </a:solidFill>
                <a:effectLst/>
                <a:latin typeface="Aptos Narrow" panose="020B0004020202020204" pitchFamily="34" charset="0"/>
              </a:rPr>
              <a:t>https://vimeo.com/894895860?share=copy</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42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Jeg vil gerne bruge de næste 10 minutter på at fortælle jeg lidt om hvad en erhvervsuddannelse egentlig er for noget. I kender jo alle grundskolen rigtig godt, men måske er det første gang I er på en erhvervsskole? </a:t>
            </a:r>
          </a:p>
          <a:p>
            <a:endParaRPr lang="da-DK" i="1" dirty="0"/>
          </a:p>
          <a:p>
            <a:r>
              <a:rPr lang="da-DK" i="0" dirty="0"/>
              <a:t>Gå videre til næste slide.</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364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Valgfri</a:t>
            </a:r>
            <a:r>
              <a:rPr lang="da-DK" dirty="0"/>
              <a:t>: denne animationsfilm introducerer til EUD og er målrettet udskolingselever. Varer 1,5 min. </a:t>
            </a:r>
            <a:r>
              <a:rPr lang="da-DK" b="0" dirty="0"/>
              <a:t>Valgfrit om man vil bruge denne. </a:t>
            </a:r>
            <a:r>
              <a:rPr lang="da-DK" dirty="0"/>
              <a:t>Kan også findes her: </a:t>
            </a:r>
            <a:r>
              <a:rPr lang="da-DK" b="0" i="0" u="none" strike="noStrike" dirty="0">
                <a:effectLst/>
                <a:latin typeface="Roboto" panose="02000000000000000000" pitchFamily="2" charset="0"/>
                <a:hlinkClick r:id="rId3"/>
              </a:rPr>
              <a:t>https://youtu.be/OdMziStHxuQ</a:t>
            </a:r>
            <a:r>
              <a:rPr lang="da-DK" b="0" i="0" u="none" strike="noStrike" dirty="0">
                <a:effectLst/>
                <a:latin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u="none" strike="noStrike"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dirty="0">
                <a:effectLst/>
                <a:latin typeface="Roboto" panose="02000000000000000000" pitchFamily="2" charset="0"/>
              </a:rPr>
              <a:t>Hjælpemanus: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1" u="none" strike="noStrike" dirty="0">
                <a:effectLst/>
                <a:latin typeface="Roboto" panose="02000000000000000000" pitchFamily="2" charset="0"/>
              </a:rPr>
              <a:t>Nu skal vi se en kort film, der fortæller hvad en erhvervsuddannelse er for noget.</a:t>
            </a:r>
            <a:endParaRPr lang="en-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244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Hjælpemanus:</a:t>
            </a:r>
          </a:p>
          <a:p>
            <a:r>
              <a:rPr lang="da-DK" i="1" dirty="0"/>
              <a:t>Der er mange erhvervsskoler, og på hver af dem er der en masse forskellige erhvervsuddannelser inden for de her 4 områder. </a:t>
            </a:r>
          </a:p>
          <a:p>
            <a:endParaRPr lang="da-DK" i="1" dirty="0"/>
          </a:p>
          <a:p>
            <a:r>
              <a:rPr lang="da-DK" i="1" dirty="0"/>
              <a:t>Næste slide</a:t>
            </a:r>
          </a:p>
          <a:p>
            <a:endParaRPr lang="da-DK"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856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da-DK" sz="1800" i="1" dirty="0"/>
              <a:t>I dag er I jo på TEC her på </a:t>
            </a:r>
            <a:r>
              <a:rPr lang="da-DK" sz="1800" i="1" dirty="0" err="1"/>
              <a:t>Frb</a:t>
            </a:r>
            <a:r>
              <a:rPr lang="da-DK" sz="1800" i="1" dirty="0"/>
              <a:t>./Hvidovre.. hvor vi har de her forskellige uddannelser (uddyb). Vores uddannelser handler blandt andet om.. (Fortæl lidt mere om </a:t>
            </a:r>
            <a:r>
              <a:rPr lang="da-DK" sz="1800" i="1" dirty="0" err="1"/>
              <a:t>TEC’s</a:t>
            </a:r>
            <a:r>
              <a:rPr lang="da-DK" sz="1800" i="1" dirty="0"/>
              <a:t> uddannelser.)</a:t>
            </a:r>
            <a:endParaRPr lang="en-DK" sz="1800" i="1" dirty="0"/>
          </a:p>
          <a:p>
            <a:pPr>
              <a:spcAft>
                <a:spcPts val="800"/>
              </a:spcAft>
            </a:pPr>
            <a:endParaRPr lang="en-DK"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673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Noget af det der er ens og særligt for erhvervsuddannelserne, er måden du lærer på. Det du lærer i teorilokalet er altid noget, du får lov til at prøve af og øve dig i </a:t>
            </a:r>
            <a:r>
              <a:rPr lang="da-DK" sz="1800" i="1" dirty="0" err="1">
                <a:effectLst/>
                <a:latin typeface="Arial" panose="020B0604020202020204" pitchFamily="34" charset="0"/>
                <a:ea typeface="Calibri" panose="020F0502020204030204" pitchFamily="34" charset="0"/>
                <a:cs typeface="Times New Roman" panose="02020603050405020304" pitchFamily="18" charset="0"/>
              </a:rPr>
              <a:t>i</a:t>
            </a:r>
            <a:r>
              <a:rPr lang="da-DK" sz="1800" i="1" dirty="0">
                <a:effectLst/>
                <a:latin typeface="Arial" panose="020B0604020202020204" pitchFamily="34" charset="0"/>
                <a:ea typeface="Calibri" panose="020F0502020204030204" pitchFamily="34" charset="0"/>
                <a:cs typeface="Times New Roman" panose="02020603050405020304" pitchFamily="18" charset="0"/>
              </a:rPr>
              <a:t> praksis bagefter.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Og størstedelen af din uddannelse foregår ude på en arbejdsplads – også kaldet en læreplads. Det kan fx være på et værksted, en elektrikervirksomhed et hospital alt afhængigt af hvilken uddannelse du tager.</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759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1" i="0" dirty="0">
                <a:solidFill>
                  <a:srgbClr val="000000"/>
                </a:solidFill>
                <a:effectLst/>
                <a:latin typeface="Montserrat" panose="00000500000000000000" pitchFamily="2" charset="0"/>
              </a:rPr>
              <a:t>JUSTER GERNE TEKST PÅ DØRENE</a:t>
            </a:r>
          </a:p>
          <a:p>
            <a:pPr algn="l"/>
            <a:endParaRPr lang="da-DK" sz="1200" b="0" i="0" dirty="0">
              <a:solidFill>
                <a:srgbClr val="000000"/>
              </a:solidFill>
              <a:effectLst/>
              <a:latin typeface="Montserrat" panose="00000500000000000000" pitchFamily="2" charset="0"/>
            </a:endParaRPr>
          </a:p>
          <a:p>
            <a:pPr algn="l"/>
            <a:r>
              <a:rPr lang="da-DK" sz="1200" b="0" i="0" dirty="0">
                <a:solidFill>
                  <a:srgbClr val="000000"/>
                </a:solidFill>
                <a:effectLst/>
                <a:latin typeface="Montserrat" panose="00000500000000000000" pitchFamily="2" charset="0"/>
              </a:rPr>
              <a:t>Hjælpemanus:</a:t>
            </a:r>
          </a:p>
          <a:p>
            <a:pPr algn="l"/>
            <a:endParaRPr lang="da-DK" sz="1200" b="0" i="0" dirty="0">
              <a:solidFill>
                <a:srgbClr val="000000"/>
              </a:solidFill>
              <a:effectLst/>
              <a:latin typeface="Montserrat" panose="00000500000000000000" pitchFamily="2" charset="0"/>
            </a:endParaRPr>
          </a:p>
          <a:p>
            <a:r>
              <a:rPr lang="da-DK" i="1" dirty="0"/>
              <a:t>Når du er færdig med 9.klasse og starter på en erhvervsskole, så vil du i den første periode, lære om de forskellige uddannelser, vi tilbyder (uddyb). Først derefter vælger du hvilken erhvervsuddannelse, du vil begynde på.</a:t>
            </a:r>
          </a:p>
          <a:p>
            <a:endParaRPr lang="da-DK" dirty="0"/>
          </a:p>
        </p:txBody>
      </p:sp>
      <p:sp>
        <p:nvSpPr>
          <p:cNvPr id="4" name="Pladsholder til slidenummer 3"/>
          <p:cNvSpPr>
            <a:spLocks noGrp="1"/>
          </p:cNvSpPr>
          <p:nvPr>
            <p:ph type="sldNum" sz="quarter" idx="5"/>
          </p:nvPr>
        </p:nvSpPr>
        <p:spPr/>
        <p:txBody>
          <a:bodyPr/>
          <a:lstStyle/>
          <a:p>
            <a:fld id="{A2F89DA1-8C04-4CB1-BD70-6F9149DE7C4A}" type="slidenum">
              <a:rPr lang="da-DK" smtClean="0"/>
              <a:t>14</a:t>
            </a:fld>
            <a:endParaRPr lang="da-DK"/>
          </a:p>
        </p:txBody>
      </p:sp>
    </p:spTree>
    <p:extLst>
      <p:ext uri="{BB962C8B-B14F-4D97-AF65-F5344CB8AC3E}">
        <p14:creationId xmlns:p14="http://schemas.microsoft.com/office/powerpoint/2010/main" val="919317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da-DK" sz="1800" dirty="0">
                <a:effectLst/>
                <a:latin typeface="Arial" panose="020B0604020202020204" pitchFamily="34" charset="0"/>
                <a:ea typeface="Calibri" panose="020F0502020204030204" pitchFamily="34" charset="0"/>
                <a:cs typeface="Times New Roman" panose="02020603050405020304" pitchFamily="18" charset="0"/>
              </a:rPr>
              <a:t>Hjælpemanus:</a:t>
            </a:r>
          </a:p>
          <a:p>
            <a:pPr>
              <a:spcAft>
                <a:spcPts val="800"/>
              </a:spcAft>
            </a:pPr>
            <a:endParaRPr lang="da-DK" sz="18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Her kan I se, hvor meget det boglige og praktiske fylder, hvis du tager en erhvervsuddannelse versus gymnasiet. Sådan lidt groft sat op. </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Overordnet set kan man sige, at størstedelen af tiden som erhvervsskoleelev bruger du hænderne, og meget lidt tid er stillesiddende ved en tavle eller bag en skærm. Det er nemlig fordi at den teori du lærer på erhvervsskolen, bruger du rigtig meget tid på at øve dig på via *praktiske opgaver.</a:t>
            </a:r>
          </a:p>
          <a:p>
            <a:pPr>
              <a:spcAft>
                <a:spcPts val="800"/>
              </a:spcAft>
            </a:pPr>
            <a:endParaRPr lang="da-DK" sz="1800" i="1"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800"/>
              </a:spcAft>
            </a:pPr>
            <a:r>
              <a:rPr lang="da-DK" sz="1800" i="1" dirty="0">
                <a:effectLst/>
                <a:latin typeface="Arial" panose="020B0604020202020204" pitchFamily="34" charset="0"/>
                <a:ea typeface="Calibri" panose="020F0502020204030204" pitchFamily="34" charset="0"/>
                <a:cs typeface="Times New Roman" panose="02020603050405020304" pitchFamily="18" charset="0"/>
              </a:rPr>
              <a:t>Hvis du starter på gymnasiet, bruger du rigtig meget af din tid med teori og boglige opgaver i et klasselokale og få praktiske opgaver. Den teori du lærer på gymnasiet, vil du ofte først rigtig bruge, når du skal læse videre.</a:t>
            </a:r>
            <a:endParaRPr lang="en-DK" sz="1800" i="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139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Hjælpemanus:</a:t>
            </a:r>
          </a:p>
          <a:p>
            <a:endParaRPr lang="da-DK" dirty="0"/>
          </a:p>
          <a:p>
            <a:r>
              <a:rPr lang="da-DK" i="1" dirty="0"/>
              <a:t>I skal nu gang med at prøve kræfter med nogle af de ting, som vores elever lærer her på skolen…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2526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hvis ikke du bruger elektriker-opgaven.)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106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Sarah der er elev på elektrikeruddannelsen.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slide hvis ikke du bruger elektriker-opgaven.)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242424"/>
              </a:solidFill>
              <a:effectLst/>
              <a:latin typeface="Aptos Narrow"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242424"/>
                </a:solidFill>
                <a:effectLst/>
                <a:latin typeface="Aptos Narrow" panose="020B0004020202020204" pitchFamily="34" charset="0"/>
              </a:rPr>
              <a:t>https://vimeo.com/889005496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418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slide hvis ikke du bruger personvognsmekaniker-opgaven.)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336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Kristian der er elev på uddannelsen til personvognsmekaniker. (Fjern slide hvis ikke du bruger personvognsmekaniker-opgaven.)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242424"/>
              </a:solidFill>
              <a:effectLst/>
              <a:latin typeface="Aptos Narrow"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242424"/>
              </a:solidFill>
              <a:effectLst/>
              <a:latin typeface="Aptos Narrow"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242424"/>
                </a:solidFill>
                <a:effectLst/>
                <a:latin typeface="Aptos Narrow" panose="020B0004020202020204" pitchFamily="34" charset="0"/>
              </a:rPr>
              <a:t>https://vimeo.com/890266298?share=copy</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630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(Fjern slide hvis ikke du bruger cykelmekaniker-opgaven.)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496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Mød Malthe der er elev på cykelmekaniker-uddannelsen. (Fjern slide hvis ikke du bruger cykelmekaniker-opgaven.)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242424"/>
              </a:solidFill>
              <a:effectLst/>
              <a:latin typeface="Aptos Narrow"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242424"/>
                </a:solidFill>
                <a:effectLst/>
                <a:latin typeface="Aptos Narrow" panose="020B0004020202020204" pitchFamily="34" charset="0"/>
              </a:rPr>
              <a:t>https://vimeo.com/883999603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8976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(En del klasser bruger billederne fra introdagen i efterbehandlingen, når de kommer hjem på grundskolen igen.)</a:t>
            </a:r>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017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anbefaler at lave en rundtur på skolen en halv times tid. Lav nogle stops undervejs, hvor eleverne får lov til at se jeres faciliteter og fornemme miljøet. Hvis muligt er det rigtig godt, hvis I kan få lov til at kigge ind i et klasselokale/fagværksted og få én af erhvervsskoleeleverne til at fortælle lidt om, hvad de laver.</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016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3A273-3F33-4075-A867-CCE58E97DDF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381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633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132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29F67A-5E6B-4297-841C-C961EDA4604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10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FFDC-B7BF-4B81-9C94-8D0365AB97E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736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E883A5-D23A-1BDF-73AE-CD84BD3A341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8831F6F-3798-DC41-2FF3-1A1BCF466E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4DE553C-AD12-1C42-A12C-8FE03CA29761}"/>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5" name="Pladsholder til sidefod 4">
            <a:extLst>
              <a:ext uri="{FF2B5EF4-FFF2-40B4-BE49-F238E27FC236}">
                <a16:creationId xmlns:a16="http://schemas.microsoft.com/office/drawing/2014/main" id="{BE8E8261-F55E-420D-351B-F44EB7B617E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7DB6C82-6E4B-992E-0CBC-5928F7E19773}"/>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663139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478207-9BE1-822E-0EBE-AA7A55FE387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B61BBAC-CDEC-DE1A-AB2A-F359B81EDD0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B36BFFD-432B-ADD9-EE2E-D1DFE6264EFB}"/>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5" name="Pladsholder til sidefod 4">
            <a:extLst>
              <a:ext uri="{FF2B5EF4-FFF2-40B4-BE49-F238E27FC236}">
                <a16:creationId xmlns:a16="http://schemas.microsoft.com/office/drawing/2014/main" id="{BE557563-C62F-CE5C-AE85-F298D623404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81DA82B-3B59-E8D1-BB46-FD8D1247221D}"/>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1376189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217A93-8633-CBAA-3A2C-04A541349059}"/>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469D6D0-3677-02FE-57F4-D64CDBD66F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1803F5FF-CDA2-06C1-783A-3990D1E1EB74}"/>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5" name="Pladsholder til sidefod 4">
            <a:extLst>
              <a:ext uri="{FF2B5EF4-FFF2-40B4-BE49-F238E27FC236}">
                <a16:creationId xmlns:a16="http://schemas.microsoft.com/office/drawing/2014/main" id="{6803955C-5788-71A2-2F66-90F4BC57A21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8751C40-1816-B751-20AF-87FBEF83CD19}"/>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3797723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678676-C6E7-3AF9-CFA6-AE0781F5FC7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551D644-793D-D5B6-CE0C-2D613EBAB0B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EE53868-6A7F-0778-A7ED-18A0206D1AE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F90057F-771C-578F-327F-0424D8720E2C}"/>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6" name="Pladsholder til sidefod 5">
            <a:extLst>
              <a:ext uri="{FF2B5EF4-FFF2-40B4-BE49-F238E27FC236}">
                <a16:creationId xmlns:a16="http://schemas.microsoft.com/office/drawing/2014/main" id="{E55BF986-16CF-CBA2-8624-9622C31E2CA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BDCD99A-47E9-75B3-854F-A23B6C964A70}"/>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4260422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B4F544-8156-200A-483B-8E04D4047D8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81370D3-ECD2-D490-9941-8824296AD1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736E7A4-06F1-6ABE-0250-E80A9BCF6B17}"/>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D78A8872-ABA4-EBE2-3BCE-3B0236244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11DAE0E1-175E-FCAF-C4CD-B2D3ECE67C3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F8B2D8D-24DB-861C-AF7C-7CD41A3EE44C}"/>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8" name="Pladsholder til sidefod 7">
            <a:extLst>
              <a:ext uri="{FF2B5EF4-FFF2-40B4-BE49-F238E27FC236}">
                <a16:creationId xmlns:a16="http://schemas.microsoft.com/office/drawing/2014/main" id="{B38A0A9C-253C-06D6-7C16-783ADC2AE0A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6E0419E-254F-22A2-EFE5-5B7866516BA4}"/>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2604358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7D0E47-28A6-092D-07D3-57BAE9E07E5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88623D5-0E9A-DEC8-52D4-F9B568E00244}"/>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4" name="Pladsholder til sidefod 3">
            <a:extLst>
              <a:ext uri="{FF2B5EF4-FFF2-40B4-BE49-F238E27FC236}">
                <a16:creationId xmlns:a16="http://schemas.microsoft.com/office/drawing/2014/main" id="{5B023AA1-89A0-F715-CD5C-CA8E48C1BC7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B9C6391-74F3-0922-AC59-10CB7805AB3C}"/>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1596965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9322D9E-AF9A-C777-4146-DFA4188642C2}"/>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3" name="Pladsholder til sidefod 2">
            <a:extLst>
              <a:ext uri="{FF2B5EF4-FFF2-40B4-BE49-F238E27FC236}">
                <a16:creationId xmlns:a16="http://schemas.microsoft.com/office/drawing/2014/main" id="{FA199ACB-8201-4EEA-0A77-8040A5859FF9}"/>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0103CE7-596C-C392-698C-A592DCF90E86}"/>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38237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46444-224C-F68D-AA13-F121D48EF03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C23CDB3D-1BDF-19BD-18D9-7B81430AF6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44E7302-609E-CCEA-533A-C97A44089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D08684D-3021-BA99-DF24-151FB9BE1C96}"/>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6" name="Pladsholder til sidefod 5">
            <a:extLst>
              <a:ext uri="{FF2B5EF4-FFF2-40B4-BE49-F238E27FC236}">
                <a16:creationId xmlns:a16="http://schemas.microsoft.com/office/drawing/2014/main" id="{66F3E3DE-EE83-1862-C5CA-966EFFD88E5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C79AAC1-FD54-B29B-C478-0E85413B4F0A}"/>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51576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CC3AE-3E1F-09DC-C6BF-43AFFC8E165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223C03A-9F0C-FD1B-4DBC-EA8467A0F1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BDCB960-61B0-5705-CDBE-5517A24C7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3A43ADA-FECC-1C57-7672-201E7D0B1773}"/>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6" name="Pladsholder til sidefod 5">
            <a:extLst>
              <a:ext uri="{FF2B5EF4-FFF2-40B4-BE49-F238E27FC236}">
                <a16:creationId xmlns:a16="http://schemas.microsoft.com/office/drawing/2014/main" id="{B5E011B4-C9F7-D07A-2103-C224ABE46A7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108E06B-F61C-24B8-778A-8E49AA528C51}"/>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369053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D8B539-E9C6-FA8A-61C9-5E514895FD3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5099FF0-CD85-3D16-D9EB-D3D184DD182E}"/>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83A389D-90D1-0495-7E11-51E87ECC9AE5}"/>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5" name="Pladsholder til sidefod 4">
            <a:extLst>
              <a:ext uri="{FF2B5EF4-FFF2-40B4-BE49-F238E27FC236}">
                <a16:creationId xmlns:a16="http://schemas.microsoft.com/office/drawing/2014/main" id="{BEBD60CA-D9FE-280D-EF1A-F34EE2B37A6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9E4012-43F5-F03D-A6DA-86D2B4570A72}"/>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124185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807FF42-7119-FF36-9051-236A9D1F804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D9C7D1F-AD6E-85B8-9D47-D355F00093D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CF2B2B8-CF99-B9D7-477C-C1DB72C7E8BC}"/>
              </a:ext>
            </a:extLst>
          </p:cNvPr>
          <p:cNvSpPr>
            <a:spLocks noGrp="1"/>
          </p:cNvSpPr>
          <p:nvPr>
            <p:ph type="dt" sz="half" idx="10"/>
          </p:nvPr>
        </p:nvSpPr>
        <p:spPr/>
        <p:txBody>
          <a:bodyPr/>
          <a:lstStyle/>
          <a:p>
            <a:fld id="{5450E9FE-7D5A-474E-A9B7-1344C3F9BAD6}" type="datetimeFigureOut">
              <a:rPr lang="da-DK" smtClean="0"/>
              <a:t>27-06-2024</a:t>
            </a:fld>
            <a:endParaRPr lang="da-DK"/>
          </a:p>
        </p:txBody>
      </p:sp>
      <p:sp>
        <p:nvSpPr>
          <p:cNvPr id="5" name="Pladsholder til sidefod 4">
            <a:extLst>
              <a:ext uri="{FF2B5EF4-FFF2-40B4-BE49-F238E27FC236}">
                <a16:creationId xmlns:a16="http://schemas.microsoft.com/office/drawing/2014/main" id="{874AA4CC-A342-F815-8CAF-CC64BA7550F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BBF6A1A-2FBB-D515-87A2-D1044ACFB8AA}"/>
              </a:ext>
            </a:extLst>
          </p:cNvPr>
          <p:cNvSpPr>
            <a:spLocks noGrp="1"/>
          </p:cNvSpPr>
          <p:nvPr>
            <p:ph type="sldNum" sz="quarter" idx="12"/>
          </p:nvPr>
        </p:nvSpPr>
        <p:spPr/>
        <p:txBody>
          <a:bodyPr/>
          <a:lstStyle/>
          <a:p>
            <a:fld id="{7409A01A-59C6-4F8A-B1AE-F64549CFED65}" type="slidenum">
              <a:rPr lang="da-DK" smtClean="0"/>
              <a:t>‹nr.›</a:t>
            </a:fld>
            <a:endParaRPr lang="da-DK"/>
          </a:p>
        </p:txBody>
      </p:sp>
    </p:spTree>
    <p:extLst>
      <p:ext uri="{BB962C8B-B14F-4D97-AF65-F5344CB8AC3E}">
        <p14:creationId xmlns:p14="http://schemas.microsoft.com/office/powerpoint/2010/main" val="2390250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6D7C70D-D310-A46A-410F-9ADDE3A571F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950691" y="1191174"/>
            <a:ext cx="8977745" cy="1315293"/>
          </a:xfrm>
          <a:prstGeom prst="rect">
            <a:avLst/>
          </a:prstGeom>
        </p:spPr>
      </p:pic>
      <p:pic>
        <p:nvPicPr>
          <p:cNvPr id="7" name="Graphic 6">
            <a:extLst>
              <a:ext uri="{FF2B5EF4-FFF2-40B4-BE49-F238E27FC236}">
                <a16:creationId xmlns:a16="http://schemas.microsoft.com/office/drawing/2014/main" id="{63721561-560C-01A5-CA28-2DD19FB4CD0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836" y="3916220"/>
            <a:ext cx="13212000" cy="1679025"/>
          </a:xfrm>
          <a:prstGeom prst="rect">
            <a:avLst/>
          </a:prstGeom>
        </p:spPr>
      </p:pic>
      <p:sp>
        <p:nvSpPr>
          <p:cNvPr id="2" name="Title 1">
            <a:extLst>
              <a:ext uri="{FF2B5EF4-FFF2-40B4-BE49-F238E27FC236}">
                <a16:creationId xmlns:a16="http://schemas.microsoft.com/office/drawing/2014/main" id="{B4DAF67C-AD7F-7331-27D2-13FE62CC798C}"/>
              </a:ext>
            </a:extLst>
          </p:cNvPr>
          <p:cNvSpPr>
            <a:spLocks noGrp="1"/>
          </p:cNvSpPr>
          <p:nvPr>
            <p:ph type="ctrTitle"/>
          </p:nvPr>
        </p:nvSpPr>
        <p:spPr>
          <a:xfrm>
            <a:off x="1524000" y="1262755"/>
            <a:ext cx="9144000" cy="2387600"/>
          </a:xfrm>
          <a:effectLst>
            <a:outerShdw blurRad="63500" dist="38100" dir="2700000" sx="110000" sy="110000" algn="tl" rotWithShape="0">
              <a:schemeClr val="tx1">
                <a:alpha val="40000"/>
              </a:schemeClr>
            </a:outerShdw>
          </a:effectLst>
        </p:spPr>
        <p:txBody>
          <a:bodyPr anchor="b">
            <a:noAutofit/>
          </a:bodyPr>
          <a:lstStyle>
            <a:lvl1pPr algn="ctr">
              <a:lnSpc>
                <a:spcPct val="80000"/>
              </a:lnSpc>
              <a:defRPr sz="6000">
                <a:latin typeface="Century Gothic" panose="020B0502020202020204" pitchFamily="34" charset="0"/>
              </a:defRPr>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99D8F2CC-97BE-A635-C0F4-7FD87DE4E74B}"/>
              </a:ext>
            </a:extLst>
          </p:cNvPr>
          <p:cNvSpPr>
            <a:spLocks noGrp="1"/>
          </p:cNvSpPr>
          <p:nvPr>
            <p:ph type="subTitle" idx="1"/>
          </p:nvPr>
        </p:nvSpPr>
        <p:spPr>
          <a:xfrm>
            <a:off x="1524000" y="3742430"/>
            <a:ext cx="9144000" cy="1655762"/>
          </a:xfrm>
          <a:prstGeom prst="rect">
            <a:avLst/>
          </a:prstGeom>
          <a:effectLst>
            <a:outerShdw blurRad="63500" dist="38100" dir="2700000" sx="110000" sy="110000" algn="tl" rotWithShape="0">
              <a:schemeClr val="tx1">
                <a:alpha val="40000"/>
              </a:schemeClr>
            </a:outerShdw>
          </a:effectLst>
        </p:spPr>
        <p:txBody>
          <a:bodyPr>
            <a:noAutofit/>
          </a:bodyPr>
          <a:lstStyle>
            <a:lvl1pPr marL="0" indent="0" algn="ctr">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DK" dirty="0"/>
          </a:p>
        </p:txBody>
      </p:sp>
    </p:spTree>
    <p:extLst>
      <p:ext uri="{BB962C8B-B14F-4D97-AF65-F5344CB8AC3E}">
        <p14:creationId xmlns:p14="http://schemas.microsoft.com/office/powerpoint/2010/main" val="41218468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guide id="4" pos="7378">
          <p15:clr>
            <a:srgbClr val="FBAE40"/>
          </p15:clr>
        </p15:guide>
        <p15:guide id="5" orient="horz" pos="278">
          <p15:clr>
            <a:srgbClr val="FBAE40"/>
          </p15:clr>
        </p15:guide>
        <p15:guide id="6" orient="horz" pos="404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06A24C2-52AE-6043-ADF2-88CFE7776D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2777"/>
            <a:ext cx="13212000" cy="1679025"/>
          </a:xfrm>
          <a:prstGeom prst="rect">
            <a:avLst/>
          </a:prstGeom>
        </p:spPr>
      </p:pic>
      <p:sp>
        <p:nvSpPr>
          <p:cNvPr id="2" name="Title 1">
            <a:extLst>
              <a:ext uri="{FF2B5EF4-FFF2-40B4-BE49-F238E27FC236}">
                <a16:creationId xmlns:a16="http://schemas.microsoft.com/office/drawing/2014/main" id="{2BA4A389-5251-4C61-826E-9CE9F1EABF6B}"/>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3" name="Content Placeholder 2">
            <a:extLst>
              <a:ext uri="{FF2B5EF4-FFF2-40B4-BE49-F238E27FC236}">
                <a16:creationId xmlns:a16="http://schemas.microsoft.com/office/drawing/2014/main" id="{118DA757-07AE-90F2-93D3-E1824D1D533A}"/>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018455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7A668BF-26FD-2F09-0835-E329F35D9AD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1925" y="6477"/>
            <a:ext cx="13212000" cy="1679025"/>
          </a:xfrm>
          <a:prstGeom prst="rect">
            <a:avLst/>
          </a:prstGeom>
        </p:spPr>
      </p:pic>
      <p:sp>
        <p:nvSpPr>
          <p:cNvPr id="5" name="Title 1">
            <a:extLst>
              <a:ext uri="{FF2B5EF4-FFF2-40B4-BE49-F238E27FC236}">
                <a16:creationId xmlns:a16="http://schemas.microsoft.com/office/drawing/2014/main" id="{5BE4E2FA-DE23-8D93-F5E8-BF47DCC0990F}"/>
              </a:ext>
            </a:extLst>
          </p:cNvPr>
          <p:cNvSpPr>
            <a:spLocks noGrp="1"/>
          </p:cNvSpPr>
          <p:nvPr>
            <p:ph type="title" hasCustomPrompt="1"/>
          </p:nvPr>
        </p:nvSpPr>
        <p:spPr>
          <a:xfrm>
            <a:off x="479425" y="441325"/>
            <a:ext cx="11233150" cy="1493745"/>
          </a:xfrm>
        </p:spPr>
        <p:txBody>
          <a:bodyPr anchor="ctr">
            <a:noAutofit/>
          </a:bodyPr>
          <a:lstStyle>
            <a:lvl1pPr>
              <a:lnSpc>
                <a:spcPct val="80000"/>
              </a:lnSpc>
              <a:defRPr sz="6000">
                <a:latin typeface="Century Gothic" panose="020B0502020202020204" pitchFamily="34" charset="0"/>
              </a:defRPr>
            </a:lvl1pPr>
          </a:lstStyle>
          <a:p>
            <a:r>
              <a:rPr lang="en-US" dirty="0"/>
              <a:t>Master title style</a:t>
            </a:r>
            <a:endParaRPr lang="en-DK" dirty="0"/>
          </a:p>
        </p:txBody>
      </p:sp>
      <p:sp>
        <p:nvSpPr>
          <p:cNvPr id="6" name="Content Placeholder 2">
            <a:extLst>
              <a:ext uri="{FF2B5EF4-FFF2-40B4-BE49-F238E27FC236}">
                <a16:creationId xmlns:a16="http://schemas.microsoft.com/office/drawing/2014/main" id="{7FDA3A14-5778-3F76-FF88-AE37E54DD1E6}"/>
              </a:ext>
            </a:extLst>
          </p:cNvPr>
          <p:cNvSpPr>
            <a:spLocks noGrp="1"/>
          </p:cNvSpPr>
          <p:nvPr>
            <p:ph idx="1"/>
          </p:nvPr>
        </p:nvSpPr>
        <p:spPr>
          <a:xfrm>
            <a:off x="479425" y="2179087"/>
            <a:ext cx="11233150" cy="4246136"/>
          </a:xfrm>
          <a:prstGeom prst="rect">
            <a:avLst/>
          </a:prstGeom>
        </p:spPr>
        <p:txBody>
          <a:bodyPr>
            <a:noAutofit/>
          </a:bodyPr>
          <a:lstStyle>
            <a:lvl1pPr>
              <a:defRPr sz="2700"/>
            </a:lvl1pPr>
            <a:lvl2pPr>
              <a:defRPr sz="2700"/>
            </a:lvl2pPr>
            <a:lvl3pPr>
              <a:defRPr sz="2700"/>
            </a:lvl3pPr>
            <a:lvl4pPr>
              <a:defRPr sz="2700"/>
            </a:lvl4pPr>
            <a:lvl5pPr>
              <a:defRPr sz="2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177673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C49DC9-C411-942D-E28A-91E38CC4086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3554000" y="3060000"/>
            <a:ext cx="13212000" cy="1679025"/>
          </a:xfrm>
          <a:prstGeom prst="rect">
            <a:avLst/>
          </a:prstGeom>
        </p:spPr>
      </p:pic>
    </p:spTree>
    <p:extLst>
      <p:ext uri="{BB962C8B-B14F-4D97-AF65-F5344CB8AC3E}">
        <p14:creationId xmlns:p14="http://schemas.microsoft.com/office/powerpoint/2010/main" val="352448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9DBF9F4-7676-8EAD-67EB-68DB26BE3D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4B6FE57-DE11-C318-539D-A88305589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77989FF-8A46-FEA3-C8D3-10710D46D1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50E9FE-7D5A-474E-A9B7-1344C3F9BAD6}" type="datetimeFigureOut">
              <a:rPr lang="da-DK" smtClean="0"/>
              <a:t>27-06-2024</a:t>
            </a:fld>
            <a:endParaRPr lang="da-DK"/>
          </a:p>
        </p:txBody>
      </p:sp>
      <p:sp>
        <p:nvSpPr>
          <p:cNvPr id="5" name="Pladsholder til sidefod 4">
            <a:extLst>
              <a:ext uri="{FF2B5EF4-FFF2-40B4-BE49-F238E27FC236}">
                <a16:creationId xmlns:a16="http://schemas.microsoft.com/office/drawing/2014/main" id="{808BD480-D7D0-C83D-730A-716B1D7E02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FF32FCE-D267-009C-7366-4F91CBC6C3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09A01A-59C6-4F8A-B1AE-F64549CFED65}" type="slidenum">
              <a:rPr lang="da-DK" smtClean="0"/>
              <a:t>‹nr.›</a:t>
            </a:fld>
            <a:endParaRPr lang="da-DK"/>
          </a:p>
        </p:txBody>
      </p:sp>
    </p:spTree>
    <p:extLst>
      <p:ext uri="{BB962C8B-B14F-4D97-AF65-F5344CB8AC3E}">
        <p14:creationId xmlns:p14="http://schemas.microsoft.com/office/powerpoint/2010/main" val="3212493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D6AB26-CE91-CE08-DB2C-ACC86D27A44D}"/>
              </a:ext>
            </a:extLst>
          </p:cNvPr>
          <p:cNvSpPr>
            <a:spLocks noGrp="1"/>
          </p:cNvSpPr>
          <p:nvPr>
            <p:ph type="title"/>
          </p:nvPr>
        </p:nvSpPr>
        <p:spPr>
          <a:xfrm>
            <a:off x="479426" y="441325"/>
            <a:ext cx="11233150" cy="1248497"/>
          </a:xfrm>
          <a:prstGeom prst="rect">
            <a:avLst/>
          </a:prstGeom>
        </p:spPr>
        <p:txBody>
          <a:bodyPr vert="horz" lIns="91440" tIns="45720" rIns="91440" bIns="45720" rtlCol="0" anchor="t">
            <a:no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1DFB1F68-FE01-19DB-C465-815231419BB4}"/>
              </a:ext>
            </a:extLst>
          </p:cNvPr>
          <p:cNvSpPr>
            <a:spLocks noGrp="1"/>
          </p:cNvSpPr>
          <p:nvPr>
            <p:ph type="body" idx="1"/>
          </p:nvPr>
        </p:nvSpPr>
        <p:spPr>
          <a:xfrm>
            <a:off x="479425" y="1825625"/>
            <a:ext cx="11233150" cy="45910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799752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278">
          <p15:clr>
            <a:srgbClr val="F26B43"/>
          </p15:clr>
        </p15:guide>
        <p15:guide id="6" orient="horz" pos="404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ideo" Target="https://player.vimeo.com/video/890999839?app_id=122963" TargetMode="Externa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ideo" Target="https://player.vimeo.com/video/892891236?app_id=122963" TargetMode="Externa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ideo" Target="https://player.vimeo.com/video/894895860?app_id=122963" TargetMode="Externa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ideo" Target="https://www.youtube.com/embed/OdMziStHxuQ?feature=oembed" TargetMode="Externa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ideo" Target="https://player.vimeo.com/video/889005496?app_id=122963" TargetMode="Externa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ideo" Target="https://player.vimeo.com/video/890266298?app_id=122963" TargetMode="Externa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ideo" Target="https://player.vimeo.com/video/883999603?app_id=122963" TargetMode="Externa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hyperlink" Target="http://www.copenhagenskills.dk/tilslut-spot/" TargetMode="External"/><Relationship Id="rId13" Type="http://schemas.openxmlformats.org/officeDocument/2006/relationships/hyperlink" Target="http://www.copenhagenskills.dk/tilslut-spot-2/" TargetMode="External"/><Relationship Id="rId18" Type="http://schemas.openxmlformats.org/officeDocument/2006/relationships/hyperlink" Target="http://www.copenhagenskills.dk/tilslut-stroemforsyning-ekstra/" TargetMode="External"/><Relationship Id="rId3" Type="http://schemas.openxmlformats.org/officeDocument/2006/relationships/hyperlink" Target="http://www.copenhagenskills.dk/montering-1/" TargetMode="External"/><Relationship Id="rId7" Type="http://schemas.openxmlformats.org/officeDocument/2006/relationships/hyperlink" Target="http://www.copenhagenskills.dk/monter-afbryder/" TargetMode="External"/><Relationship Id="rId12" Type="http://schemas.openxmlformats.org/officeDocument/2006/relationships/hyperlink" Target="http://www.copenhagenskills.dk/monter-kroneafbryder" TargetMode="External"/><Relationship Id="rId17" Type="http://schemas.openxmlformats.org/officeDocument/2006/relationships/hyperlink" Target="http://www.copenhagenskills.dk/montering-lampeledning/" TargetMode="External"/><Relationship Id="rId2" Type="http://schemas.openxmlformats.org/officeDocument/2006/relationships/hyperlink" Target="http://www.copenhagenskills.dk/Sarah/" TargetMode="External"/><Relationship Id="rId16" Type="http://schemas.openxmlformats.org/officeDocument/2006/relationships/hyperlink" Target="http://www.copenhagenskills.dk/klargoering-2/" TargetMode="External"/><Relationship Id="rId20" Type="http://schemas.openxmlformats.org/officeDocument/2006/relationships/hyperlink" Target="http://www.copenhagenskills.dk/afmontering/" TargetMode="External"/><Relationship Id="rId1" Type="http://schemas.openxmlformats.org/officeDocument/2006/relationships/slideLayout" Target="../slideLayouts/slideLayout15.xml"/><Relationship Id="rId6" Type="http://schemas.openxmlformats.org/officeDocument/2006/relationships/hyperlink" Target="http://www.copenhagenskills.dk/klargoering-kabel/" TargetMode="External"/><Relationship Id="rId11" Type="http://schemas.openxmlformats.org/officeDocument/2006/relationships/hyperlink" Target="http://www.copenhagenskills.dk/traek-ledninger/" TargetMode="External"/><Relationship Id="rId5" Type="http://schemas.openxmlformats.org/officeDocument/2006/relationships/hyperlink" Target="http://www.copenhagenskills.dk/montering-forfradaase/" TargetMode="External"/><Relationship Id="rId15" Type="http://schemas.openxmlformats.org/officeDocument/2006/relationships/hyperlink" Target="http://www.copenhagenskills.dk/ekstraopgave/" TargetMode="External"/><Relationship Id="rId10" Type="http://schemas.openxmlformats.org/officeDocument/2006/relationships/hyperlink" Target="http://www.copenhagenskills.dk/montering-2/" TargetMode="External"/><Relationship Id="rId19" Type="http://schemas.openxmlformats.org/officeDocument/2006/relationships/hyperlink" Target="http://www.copenhagenskills.dk/introdag-elektriker/" TargetMode="External"/><Relationship Id="rId4" Type="http://schemas.openxmlformats.org/officeDocument/2006/relationships/hyperlink" Target="http://www.copenhagenskills.dk/klargoering-forfradaase/" TargetMode="External"/><Relationship Id="rId9" Type="http://schemas.openxmlformats.org/officeDocument/2006/relationships/hyperlink" Target="http://www.copenhagenskills.dk/tilslut-stroemforsyning/" TargetMode="External"/><Relationship Id="rId14" Type="http://schemas.openxmlformats.org/officeDocument/2006/relationships/hyperlink" Target="http://www.copenhagenskills.dk/tilslut-stroemforsyning-2/"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www.copenhagenskills.dk/afmontering-hjul/" TargetMode="External"/><Relationship Id="rId13" Type="http://schemas.openxmlformats.org/officeDocument/2006/relationships/hyperlink" Target="http://www.copenhagenskills.dk/montering-bremseskive/" TargetMode="External"/><Relationship Id="rId3" Type="http://schemas.openxmlformats.org/officeDocument/2006/relationships/hyperlink" Target="http://www.copenhagenskills.dk/hjulskift/" TargetMode="External"/><Relationship Id="rId7" Type="http://schemas.openxmlformats.org/officeDocument/2006/relationships/hyperlink" Target="http://www.copnhagenskills.dk/daektryk/" TargetMode="External"/><Relationship Id="rId12" Type="http://schemas.openxmlformats.org/officeDocument/2006/relationships/hyperlink" Target="http://www.copenhagenskills.dk/kontrol-skiver/" TargetMode="External"/><Relationship Id="rId2" Type="http://schemas.openxmlformats.org/officeDocument/2006/relationships/hyperlink" Target="http://www.copenhagenskills.dk/Kristian/" TargetMode="External"/><Relationship Id="rId16" Type="http://schemas.openxmlformats.org/officeDocument/2006/relationships/hyperlink" Target="http://www.copenhagenskills.dk/bremseviden/" TargetMode="External"/><Relationship Id="rId1" Type="http://schemas.openxmlformats.org/officeDocument/2006/relationships/slideLayout" Target="../slideLayouts/slideLayout15.xml"/><Relationship Id="rId6" Type="http://schemas.openxmlformats.org/officeDocument/2006/relationships/hyperlink" Target="http://www.copenhagenskills.dk/daekket/" TargetMode="External"/><Relationship Id="rId11" Type="http://schemas.openxmlformats.org/officeDocument/2006/relationships/hyperlink" Target="http://www.copenhagenskills.dk/afmontering-bremsekaliber/" TargetMode="External"/><Relationship Id="rId5" Type="http://schemas.openxmlformats.org/officeDocument/2006/relationships/hyperlink" Target="http://www.copenhagenskills.dk/slidbane/" TargetMode="External"/><Relationship Id="rId15" Type="http://schemas.openxmlformats.org/officeDocument/2006/relationships/hyperlink" Target="http://www.copenhagenskills.dk/montering-hjul/" TargetMode="External"/><Relationship Id="rId10" Type="http://schemas.openxmlformats.org/officeDocument/2006/relationships/hyperlink" Target="http://www.copenhagenskills.dk/klargoering-bremseskift/" TargetMode="External"/><Relationship Id="rId4" Type="http://schemas.openxmlformats.org/officeDocument/2006/relationships/hyperlink" Target="http://www.copenhagenskills.dk/hjultjek/" TargetMode="External"/><Relationship Id="rId9" Type="http://schemas.openxmlformats.org/officeDocument/2006/relationships/hyperlink" Target="http://www.copenhagenskills.dk/bremseskift/" TargetMode="External"/><Relationship Id="rId14" Type="http://schemas.openxmlformats.org/officeDocument/2006/relationships/hyperlink" Target="http://www.copenhagenskills.dk/montering-bremsekaliber/"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www.copenhagenskills.dk/klargoering-daekskift/" TargetMode="External"/><Relationship Id="rId3" Type="http://schemas.openxmlformats.org/officeDocument/2006/relationships/hyperlink" Target="http://www.copenhagenskills.dk/kassetteskift/" TargetMode="External"/><Relationship Id="rId7" Type="http://schemas.openxmlformats.org/officeDocument/2006/relationships/hyperlink" Target="http://www.copenhagenskills.dk/daekskifte/" TargetMode="External"/><Relationship Id="rId12" Type="http://schemas.openxmlformats.org/officeDocument/2006/relationships/hyperlink" Target="http://www.copenhagenskills.dk/intro-cykel-personvognsmekaniker/" TargetMode="External"/><Relationship Id="rId2" Type="http://schemas.openxmlformats.org/officeDocument/2006/relationships/hyperlink" Target="http://www.copenhagenskills.dk/malthe/" TargetMode="External"/><Relationship Id="rId1" Type="http://schemas.openxmlformats.org/officeDocument/2006/relationships/slideLayout" Target="../slideLayouts/slideLayout15.xml"/><Relationship Id="rId6" Type="http://schemas.openxmlformats.org/officeDocument/2006/relationships/hyperlink" Target="http://www.copenhagenskills.dk/opsummering-kassetteskift/" TargetMode="External"/><Relationship Id="rId11" Type="http://schemas.openxmlformats.org/officeDocument/2006/relationships/hyperlink" Target="http://www.copenhagenskills.dk/tjekliste/" TargetMode="External"/><Relationship Id="rId5" Type="http://schemas.openxmlformats.org/officeDocument/2006/relationships/hyperlink" Target="http://www.copenhagenskills.dk/fremgangsmaade-kassetteskift/" TargetMode="External"/><Relationship Id="rId10" Type="http://schemas.openxmlformats.org/officeDocument/2006/relationships/hyperlink" Target="http://www.copenhagenskills.dk/opsummering-daekskift/" TargetMode="External"/><Relationship Id="rId4" Type="http://schemas.openxmlformats.org/officeDocument/2006/relationships/hyperlink" Target="http://www.copenhagenskills.dk/klargoering-kassetteskift/" TargetMode="External"/><Relationship Id="rId9" Type="http://schemas.openxmlformats.org/officeDocument/2006/relationships/hyperlink" Target="http://www.copenhagenskills.dk/fremgangsmaade-daekskift/"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004243"/>
        </a:solidFill>
        <a:effectLst/>
      </p:bgPr>
    </p:bg>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90F595E-B12F-D511-7309-1023C06AFFCE}"/>
              </a:ext>
            </a:extLst>
          </p:cNvPr>
          <p:cNvSpPr txBox="1"/>
          <p:nvPr/>
        </p:nvSpPr>
        <p:spPr>
          <a:xfrm>
            <a:off x="1760449" y="438598"/>
            <a:ext cx="8671102"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Til underviseren: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6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Vejledning</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35388" y="6059402"/>
            <a:ext cx="870546" cy="360000"/>
          </a:xfrm>
          <a:prstGeom prst="rect">
            <a:avLst/>
          </a:prstGeom>
        </p:spPr>
      </p:pic>
      <p:sp>
        <p:nvSpPr>
          <p:cNvPr id="2" name="Tekstfelt 1">
            <a:extLst>
              <a:ext uri="{FF2B5EF4-FFF2-40B4-BE49-F238E27FC236}">
                <a16:creationId xmlns:a16="http://schemas.microsoft.com/office/drawing/2014/main" id="{37F84D5F-635B-8A69-4C31-D41FA15C7D8A}"/>
              </a:ext>
            </a:extLst>
          </p:cNvPr>
          <p:cNvSpPr txBox="1"/>
          <p:nvPr/>
        </p:nvSpPr>
        <p:spPr>
          <a:xfrm>
            <a:off x="923636" y="1915926"/>
            <a:ext cx="10347025" cy="5016758"/>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Denne </a:t>
            </a:r>
            <a:r>
              <a:rPr kumimoji="0" lang="da-DK" sz="1600" b="1" i="0" u="sng"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powerpoint</a:t>
            </a: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er lavet til </a:t>
            </a:r>
            <a:r>
              <a:rPr lang="da-DK" sz="1600" b="1" u="sng" dirty="0">
                <a:solidFill>
                  <a:srgbClr val="FFFFFF"/>
                </a:solidFill>
                <a:latin typeface="Century Gothic" panose="020B0502020202020204" pitchFamily="34" charset="0"/>
              </a:rPr>
              <a:t>TEC</a:t>
            </a:r>
            <a:r>
              <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til brug på 1. introdag.</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da-DK" sz="1600" b="1" i="0" u="sng"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Tider, program og billeder er vejledende og aftales lokalt med din leder.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Der er indsat slides til alle 3 forløb dvs. elektriker, </a:t>
            </a:r>
            <a:r>
              <a:rPr kumimoji="0" lang="da-DK" sz="16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personvognsm</a:t>
            </a:r>
            <a:r>
              <a:rPr lang="da-DK" sz="1600" dirty="0" err="1">
                <a:solidFill>
                  <a:srgbClr val="FFFFFF"/>
                </a:solidFill>
                <a:latin typeface="Century Gothic" panose="020B0502020202020204" pitchFamily="34" charset="0"/>
              </a:rPr>
              <a:t>ekaniker</a:t>
            </a:r>
            <a:r>
              <a:rPr lang="da-DK" sz="1600" dirty="0">
                <a:solidFill>
                  <a:srgbClr val="FFFFFF"/>
                </a:solidFill>
                <a:latin typeface="Century Gothic" panose="020B0502020202020204" pitchFamily="34" charset="0"/>
              </a:rPr>
              <a:t> og cykelmekaniker (slides 16-25), men</a:t>
            </a: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hvis du kun bruger det ene forløb, kan du slette de andre slides.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Rækkefølgen på slides er du også velkommen til at ændre i.</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-Vi anbefaler, at I max bruger 10-12 minutter på ”Intro til EUD” (slide 9-15). Undgå at gå for meget ned i detaljer og tunge facts. Giv i stedet gerne eksempler ud fra jeres skole omkring jeres uddannelser og dagligdagen. Vi skal huske, at eleverne stadig er ret langt fra et uddannelsesvalg, og at de bliver introduceret til EUD via </a:t>
            </a:r>
            <a:r>
              <a:rPr kumimoji="0" lang="da-DK" sz="16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UU’s</a:t>
            </a:r>
            <a:r>
              <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vejledning i løbet af udskolingen.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Indhold</a:t>
            </a: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2-5:	Velkomst, formål og program</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6: 	Valgfri film da mange 8. kl. har set den hjemme på skolen som en del af forberedelsen.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7-8: 	Intro til introdage på el og mekanik</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a:t>
            </a:r>
            <a:r>
              <a:rPr lang="da-DK" sz="1400" dirty="0">
                <a:solidFill>
                  <a:srgbClr val="FFFFFF"/>
                </a:solidFill>
                <a:latin typeface="Century Gothic" panose="020B0502020202020204" pitchFamily="34" charset="0"/>
              </a:rPr>
              <a:t>9</a:t>
            </a: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-15:	Intro til EUD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16-25:	Øvelser og rundtur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26-28:	Afrunding og evaluering</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Slide 29:	Tak for i dag</a:t>
            </a: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0568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kstfelt 3">
            <a:extLst>
              <a:ext uri="{FF2B5EF4-FFF2-40B4-BE49-F238E27FC236}">
                <a16:creationId xmlns:a16="http://schemas.microsoft.com/office/drawing/2014/main" id="{C90F595E-B12F-D511-7309-1023C06AFFCE}"/>
              </a:ext>
            </a:extLst>
          </p:cNvPr>
          <p:cNvSpPr txBox="1"/>
          <p:nvPr/>
        </p:nvSpPr>
        <p:spPr>
          <a:xfrm>
            <a:off x="1678220" y="4582074"/>
            <a:ext cx="8671102"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Velkommen til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6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1. INTRODAG PÅ TEC</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47115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450B1D3-58A5-5AC6-10A3-7F817091425F}"/>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a:stretch/>
        </p:blipFill>
        <p:spPr>
          <a:xfrm>
            <a:off x="25271" y="14215"/>
            <a:ext cx="12141457" cy="6829570"/>
          </a:xfrm>
          <a:prstGeom prst="rect">
            <a:avLst/>
          </a:prstGeom>
          <a:solidFill>
            <a:srgbClr val="004243">
              <a:alpha val="65000"/>
            </a:srgbClr>
          </a:solidFill>
        </p:spPr>
      </p:pic>
      <p:sp>
        <p:nvSpPr>
          <p:cNvPr id="4" name="Tekstfelt 3">
            <a:extLst>
              <a:ext uri="{FF2B5EF4-FFF2-40B4-BE49-F238E27FC236}">
                <a16:creationId xmlns:a16="http://schemas.microsoft.com/office/drawing/2014/main" id="{C90F595E-B12F-D511-7309-1023C06AFFCE}"/>
              </a:ext>
            </a:extLst>
          </p:cNvPr>
          <p:cNvSpPr txBox="1"/>
          <p:nvPr/>
        </p:nvSpPr>
        <p:spPr>
          <a:xfrm>
            <a:off x="-1628569" y="808282"/>
            <a:ext cx="8473542"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Lidt info 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7000" b="1" i="0" u="none" strike="noStrike" kern="1200" cap="none" spc="0" normalizeH="0" baseline="0" noProof="0" dirty="0">
                <a:ln>
                  <a:noFill/>
                </a:ln>
                <a:solidFill>
                  <a:srgbClr val="E7E6E6"/>
                </a:solidFill>
                <a:effectLst/>
                <a:uLnTx/>
                <a:uFillTx/>
                <a:latin typeface="Gagalin" panose="00000500000000000000" pitchFamily="50" charset="0"/>
                <a:ea typeface="+mn-ea"/>
                <a:cs typeface="+mn-cs"/>
              </a:rPr>
              <a:t>tec</a:t>
            </a:r>
          </a:p>
        </p:txBody>
      </p:sp>
      <p:pic>
        <p:nvPicPr>
          <p:cNvPr id="11" name="Graphic 1">
            <a:extLst>
              <a:ext uri="{FF2B5EF4-FFF2-40B4-BE49-F238E27FC236}">
                <a16:creationId xmlns:a16="http://schemas.microsoft.com/office/drawing/2014/main" id="{3D28ADFD-67AF-50BD-03CC-CB7DA0B408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5388" y="6059402"/>
            <a:ext cx="870546" cy="360000"/>
          </a:xfrm>
          <a:prstGeom prst="rect">
            <a:avLst/>
          </a:prstGeom>
        </p:spPr>
      </p:pic>
    </p:spTree>
    <p:extLst>
      <p:ext uri="{BB962C8B-B14F-4D97-AF65-F5344CB8AC3E}">
        <p14:creationId xmlns:p14="http://schemas.microsoft.com/office/powerpoint/2010/main" val="3729931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452843" y="2870686"/>
            <a:ext cx="6542761" cy="2862322"/>
          </a:xfrm>
          <a:prstGeom prst="rect">
            <a:avLst/>
          </a:prstGeom>
          <a:noFill/>
        </p:spPr>
        <p:txBody>
          <a:bodyPr wrap="square" rtlCol="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en fornemmelse af hvad en erhvervsskole er samt ligheder/forskelle til folkeskolen, som I kender.</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Få et indblik i undervisningsformens vekslen mellem teori og praksis</a:t>
            </a:r>
            <a:b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Prøve kræfter med en af vores uddannelser på TEC </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Wingdings" panose="05000000000000000000" pitchFamily="2" charset="2"/>
              </a:rPr>
              <a:t></a:t>
            </a: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kstfelt 2">
            <a:extLst>
              <a:ext uri="{FF2B5EF4-FFF2-40B4-BE49-F238E27FC236}">
                <a16:creationId xmlns:a16="http://schemas.microsoft.com/office/drawing/2014/main" id="{FF9F4D18-88FB-3302-E526-7C3ED54B6AA8}"/>
              </a:ext>
            </a:extLst>
          </p:cNvPr>
          <p:cNvSpPr txBox="1"/>
          <p:nvPr/>
        </p:nvSpPr>
        <p:spPr>
          <a:xfrm>
            <a:off x="904672" y="940403"/>
            <a:ext cx="749029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Hvad skal i have ud af i dag?</a:t>
            </a:r>
          </a:p>
        </p:txBody>
      </p:sp>
      <p:pic>
        <p:nvPicPr>
          <p:cNvPr id="5" name="Billede 4" descr="Et billede, der indeholder grotte&#10;&#10;Automatisk genereret beskrivelse">
            <a:extLst>
              <a:ext uri="{FF2B5EF4-FFF2-40B4-BE49-F238E27FC236}">
                <a16:creationId xmlns:a16="http://schemas.microsoft.com/office/drawing/2014/main" id="{72903316-4D18-01CE-02B0-F65AEC9187DC}"/>
              </a:ext>
            </a:extLst>
          </p:cNvPr>
          <p:cNvPicPr>
            <a:picLocks noChangeAspect="1"/>
          </p:cNvPicPr>
          <p:nvPr/>
        </p:nvPicPr>
        <p:blipFill rotWithShape="1">
          <a:blip r:embed="rId3">
            <a:extLst>
              <a:ext uri="{28A0092B-C50C-407E-A947-70E740481C1C}">
                <a14:useLocalDpi xmlns:a14="http://schemas.microsoft.com/office/drawing/2010/main" val="0"/>
              </a:ext>
            </a:extLst>
          </a:blip>
          <a:srcRect l="18752" t="15107" r="18996" b="42045"/>
          <a:stretch/>
        </p:blipFill>
        <p:spPr>
          <a:xfrm>
            <a:off x="7285377" y="4004459"/>
            <a:ext cx="1965155" cy="1913137"/>
          </a:xfrm>
          <a:prstGeom prst="rect">
            <a:avLst/>
          </a:prstGeom>
        </p:spPr>
      </p:pic>
      <p:pic>
        <p:nvPicPr>
          <p:cNvPr id="8" name="Billede 7" descr="Et billede, der indeholder spejl, Fiskeøjeobjektiv, sfære/kugle, cirkel&#10;&#10;Automatisk genereret beskrivelse">
            <a:extLst>
              <a:ext uri="{FF2B5EF4-FFF2-40B4-BE49-F238E27FC236}">
                <a16:creationId xmlns:a16="http://schemas.microsoft.com/office/drawing/2014/main" id="{4879D2AB-F6A1-A90C-2468-4A4662884C16}"/>
              </a:ext>
            </a:extLst>
          </p:cNvPr>
          <p:cNvPicPr>
            <a:picLocks noChangeAspect="1"/>
          </p:cNvPicPr>
          <p:nvPr/>
        </p:nvPicPr>
        <p:blipFill rotWithShape="1">
          <a:blip r:embed="rId4">
            <a:extLst>
              <a:ext uri="{28A0092B-C50C-407E-A947-70E740481C1C}">
                <a14:useLocalDpi xmlns:a14="http://schemas.microsoft.com/office/drawing/2010/main" val="0"/>
              </a:ext>
            </a:extLst>
          </a:blip>
          <a:srcRect l="15089" t="25372" r="27418" b="34901"/>
          <a:stretch/>
        </p:blipFill>
        <p:spPr>
          <a:xfrm>
            <a:off x="8267954" y="1440707"/>
            <a:ext cx="2787589" cy="2724466"/>
          </a:xfrm>
          <a:prstGeom prst="rect">
            <a:avLst/>
          </a:prstGeom>
        </p:spPr>
      </p:pic>
    </p:spTree>
    <p:extLst>
      <p:ext uri="{BB962C8B-B14F-4D97-AF65-F5344CB8AC3E}">
        <p14:creationId xmlns:p14="http://schemas.microsoft.com/office/powerpoint/2010/main" val="1017526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9" name="Tekstfelt 8">
            <a:extLst>
              <a:ext uri="{FF2B5EF4-FFF2-40B4-BE49-F238E27FC236}">
                <a16:creationId xmlns:a16="http://schemas.microsoft.com/office/drawing/2014/main" id="{057FD053-D17A-2CED-5B29-BBF68CF23DE6}"/>
              </a:ext>
            </a:extLst>
          </p:cNvPr>
          <p:cNvSpPr txBox="1"/>
          <p:nvPr/>
        </p:nvSpPr>
        <p:spPr>
          <a:xfrm>
            <a:off x="1031131" y="2978331"/>
            <a:ext cx="6206247"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09:00-09:30	Velkommen + intro til TEC og EUD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09:30-11:00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11:00-11:30	Rundtur på skolen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11:30-12:00	Frokost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12:00-13:30	Øvelser: INDSÆT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13:30-13:45	Afrunding og evaluering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5" name="Tekstfelt 14">
            <a:extLst>
              <a:ext uri="{FF2B5EF4-FFF2-40B4-BE49-F238E27FC236}">
                <a16:creationId xmlns:a16="http://schemas.microsoft.com/office/drawing/2014/main" id="{45004494-39FA-2994-49E9-2819C7433CFB}"/>
              </a:ext>
            </a:extLst>
          </p:cNvPr>
          <p:cNvSpPr txBox="1"/>
          <p:nvPr/>
        </p:nvSpPr>
        <p:spPr>
          <a:xfrm>
            <a:off x="1147482" y="940403"/>
            <a:ext cx="430000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program</a:t>
            </a:r>
          </a:p>
        </p:txBody>
      </p:sp>
      <p:pic>
        <p:nvPicPr>
          <p:cNvPr id="6" name="Billede 5" descr="Et billede, der indeholder bygning, udendørs">
            <a:extLst>
              <a:ext uri="{FF2B5EF4-FFF2-40B4-BE49-F238E27FC236}">
                <a16:creationId xmlns:a16="http://schemas.microsoft.com/office/drawing/2014/main" id="{C6AF0516-E4CE-0D13-8793-58497FE4B1F7}"/>
              </a:ext>
            </a:extLst>
          </p:cNvPr>
          <p:cNvPicPr>
            <a:picLocks noChangeAspect="1"/>
          </p:cNvPicPr>
          <p:nvPr/>
        </p:nvPicPr>
        <p:blipFill rotWithShape="1">
          <a:blip r:embed="rId3">
            <a:extLst>
              <a:ext uri="{28A0092B-C50C-407E-A947-70E740481C1C}">
                <a14:useLocalDpi xmlns:a14="http://schemas.microsoft.com/office/drawing/2010/main" val="0"/>
              </a:ext>
            </a:extLst>
          </a:blip>
          <a:srcRect l="15855" t="26222" r="27180" b="35819"/>
          <a:stretch/>
        </p:blipFill>
        <p:spPr>
          <a:xfrm>
            <a:off x="8724201" y="1294345"/>
            <a:ext cx="3087586" cy="2910009"/>
          </a:xfrm>
          <a:prstGeom prst="rect">
            <a:avLst/>
          </a:prstGeom>
        </p:spPr>
      </p:pic>
      <p:pic>
        <p:nvPicPr>
          <p:cNvPr id="14" name="Billede 13" descr="Et billede, der indeholder menneske, tøj, Fiskeøjeobjektiv, udendørs">
            <a:extLst>
              <a:ext uri="{FF2B5EF4-FFF2-40B4-BE49-F238E27FC236}">
                <a16:creationId xmlns:a16="http://schemas.microsoft.com/office/drawing/2014/main" id="{C73B9BE2-65C3-5253-9BA6-09C8E6FFAA2C}"/>
              </a:ext>
            </a:extLst>
          </p:cNvPr>
          <p:cNvPicPr>
            <a:picLocks noChangeAspect="1"/>
          </p:cNvPicPr>
          <p:nvPr/>
        </p:nvPicPr>
        <p:blipFill rotWithShape="1">
          <a:blip r:embed="rId4">
            <a:extLst>
              <a:ext uri="{28A0092B-C50C-407E-A947-70E740481C1C}">
                <a14:useLocalDpi xmlns:a14="http://schemas.microsoft.com/office/drawing/2010/main" val="0"/>
              </a:ext>
            </a:extLst>
          </a:blip>
          <a:srcRect l="16629" t="24336" r="28075" b="35350"/>
          <a:stretch/>
        </p:blipFill>
        <p:spPr>
          <a:xfrm>
            <a:off x="7518926" y="3702250"/>
            <a:ext cx="2379220" cy="2453453"/>
          </a:xfrm>
          <a:prstGeom prst="rect">
            <a:avLst/>
          </a:prstGeom>
        </p:spPr>
      </p:pic>
    </p:spTree>
    <p:extLst>
      <p:ext uri="{BB962C8B-B14F-4D97-AF65-F5344CB8AC3E}">
        <p14:creationId xmlns:p14="http://schemas.microsoft.com/office/powerpoint/2010/main" val="2573972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å EUD">
            <a:hlinkClick r:id="" action="ppaction://media"/>
            <a:extLst>
              <a:ext uri="{FF2B5EF4-FFF2-40B4-BE49-F238E27FC236}">
                <a16:creationId xmlns:a16="http://schemas.microsoft.com/office/drawing/2014/main" id="{944434C7-82FB-20E3-1203-EC59A8B00000}"/>
              </a:ext>
            </a:extLst>
          </p:cNvPr>
          <p:cNvPicPr>
            <a:picLocks noRot="1" noChangeAspect="1"/>
          </p:cNvPicPr>
          <p:nvPr>
            <a:videoFile r:link="rId1"/>
          </p:nvPr>
        </p:nvPicPr>
        <p:blipFill>
          <a:blip r:embed="rId4"/>
          <a:stretch>
            <a:fillRect/>
          </a:stretch>
        </p:blipFill>
        <p:spPr>
          <a:xfrm>
            <a:off x="19051" y="0"/>
            <a:ext cx="12172949" cy="6858000"/>
          </a:xfrm>
          <a:prstGeom prst="rect">
            <a:avLst/>
          </a:prstGeom>
        </p:spPr>
      </p:pic>
    </p:spTree>
    <p:extLst>
      <p:ext uri="{BB962C8B-B14F-4D97-AF65-F5344CB8AC3E}">
        <p14:creationId xmlns:p14="http://schemas.microsoft.com/office/powerpoint/2010/main" val="251197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Onlinemedier 2" title="Introdag på elektriker">
            <a:hlinkClick r:id="" action="ppaction://media"/>
            <a:extLst>
              <a:ext uri="{FF2B5EF4-FFF2-40B4-BE49-F238E27FC236}">
                <a16:creationId xmlns:a16="http://schemas.microsoft.com/office/drawing/2014/main" id="{12BECA02-CD61-1653-CF0A-36A240253520}"/>
              </a:ext>
            </a:extLst>
          </p:cNvPr>
          <p:cNvPicPr>
            <a:picLocks noRot="1" noChangeAspect="1"/>
          </p:cNvPicPr>
          <p:nvPr>
            <a:videoFile r:link="rId1"/>
          </p:nvPr>
        </p:nvPicPr>
        <p:blipFill>
          <a:blip r:embed="rId4"/>
          <a:stretch>
            <a:fillRect/>
          </a:stretch>
        </p:blipFill>
        <p:spPr>
          <a:xfrm>
            <a:off x="-33976" y="0"/>
            <a:ext cx="12172951" cy="6858000"/>
          </a:xfrm>
          <a:prstGeom prst="rect">
            <a:avLst/>
          </a:prstGeom>
        </p:spPr>
      </p:pic>
    </p:spTree>
    <p:extLst>
      <p:ext uri="{BB962C8B-B14F-4D97-AF65-F5344CB8AC3E}">
        <p14:creationId xmlns:p14="http://schemas.microsoft.com/office/powerpoint/2010/main" val="41559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2" name="Onlinemedier 1" title="Introdage på cykel- og personvognsmekaniker">
            <a:hlinkClick r:id="" action="ppaction://media"/>
            <a:extLst>
              <a:ext uri="{FF2B5EF4-FFF2-40B4-BE49-F238E27FC236}">
                <a16:creationId xmlns:a16="http://schemas.microsoft.com/office/drawing/2014/main" id="{4B418452-6EF5-D1C2-F59B-FF186814063E}"/>
              </a:ext>
            </a:extLst>
          </p:cNvPr>
          <p:cNvPicPr>
            <a:picLocks noRot="1" noChangeAspect="1"/>
          </p:cNvPicPr>
          <p:nvPr>
            <a:videoFile r:link="rId1"/>
          </p:nvPr>
        </p:nvPicPr>
        <p:blipFill>
          <a:blip r:embed="rId4"/>
          <a:stretch>
            <a:fillRect/>
          </a:stretch>
        </p:blipFill>
        <p:spPr>
          <a:xfrm>
            <a:off x="0" y="0"/>
            <a:ext cx="12172950" cy="6858000"/>
          </a:xfrm>
          <a:prstGeom prst="rect">
            <a:avLst/>
          </a:prstGeom>
        </p:spPr>
      </p:pic>
    </p:spTree>
    <p:extLst>
      <p:ext uri="{BB962C8B-B14F-4D97-AF65-F5344CB8AC3E}">
        <p14:creationId xmlns:p14="http://schemas.microsoft.com/office/powerpoint/2010/main" val="211719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52FB50AC-ADBC-F996-CE9E-48E63F7812ED}"/>
              </a:ext>
            </a:extLst>
          </p:cNvPr>
          <p:cNvSpPr txBox="1"/>
          <p:nvPr/>
        </p:nvSpPr>
        <p:spPr>
          <a:xfrm>
            <a:off x="2350802" y="2156360"/>
            <a:ext cx="749039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Intro til erhvervsuddannelser</a:t>
            </a:r>
          </a:p>
        </p:txBody>
      </p:sp>
    </p:spTree>
    <p:extLst>
      <p:ext uri="{BB962C8B-B14F-4D97-AF65-F5344CB8AC3E}">
        <p14:creationId xmlns:p14="http://schemas.microsoft.com/office/powerpoint/2010/main" val="889346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Onlinemedier 2" title="Kort og godt om erhvervsuddannelser #1">
            <a:hlinkClick r:id="" action="ppaction://media"/>
            <a:extLst>
              <a:ext uri="{FF2B5EF4-FFF2-40B4-BE49-F238E27FC236}">
                <a16:creationId xmlns:a16="http://schemas.microsoft.com/office/drawing/2014/main" id="{2BB25AF0-4460-169E-B46A-52D9CC3543EF}"/>
              </a:ext>
            </a:extLst>
          </p:cNvPr>
          <p:cNvPicPr>
            <a:picLocks noRot="1" noChangeAspect="1"/>
          </p:cNvPicPr>
          <p:nvPr>
            <a:videoFile r:link="rId1"/>
          </p:nvPr>
        </p:nvPicPr>
        <p:blipFill>
          <a:blip r:embed="rId4"/>
          <a:stretch>
            <a:fillRect/>
          </a:stretch>
        </p:blipFill>
        <p:spPr>
          <a:xfrm>
            <a:off x="0" y="-30480"/>
            <a:ext cx="12192000" cy="6888480"/>
          </a:xfrm>
          <a:prstGeom prst="rect">
            <a:avLst/>
          </a:prstGeom>
        </p:spPr>
      </p:pic>
    </p:spTree>
    <p:extLst>
      <p:ext uri="{BB962C8B-B14F-4D97-AF65-F5344CB8AC3E}">
        <p14:creationId xmlns:p14="http://schemas.microsoft.com/office/powerpoint/2010/main" val="372495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9" name="Subtitle 5">
            <a:extLst>
              <a:ext uri="{FF2B5EF4-FFF2-40B4-BE49-F238E27FC236}">
                <a16:creationId xmlns:a16="http://schemas.microsoft.com/office/drawing/2014/main" id="{D40A3FF4-1697-247F-9732-A25E4D9FBC3A}"/>
              </a:ext>
            </a:extLst>
          </p:cNvPr>
          <p:cNvSpPr txBox="1">
            <a:spLocks/>
          </p:cNvSpPr>
          <p:nvPr/>
        </p:nvSpPr>
        <p:spPr>
          <a:xfrm>
            <a:off x="501742"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Omsorg, sundhed</a:t>
            </a:r>
            <a:b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og pædagogik</a:t>
            </a:r>
          </a:p>
        </p:txBody>
      </p:sp>
      <p:sp>
        <p:nvSpPr>
          <p:cNvPr id="20" name="Subtitle 5">
            <a:extLst>
              <a:ext uri="{FF2B5EF4-FFF2-40B4-BE49-F238E27FC236}">
                <a16:creationId xmlns:a16="http://schemas.microsoft.com/office/drawing/2014/main" id="{CBD2F31E-2563-1306-DBA1-2941208D115D}"/>
              </a:ext>
            </a:extLst>
          </p:cNvPr>
          <p:cNvSpPr txBox="1">
            <a:spLocks/>
          </p:cNvSpPr>
          <p:nvPr/>
        </p:nvSpPr>
        <p:spPr>
          <a:xfrm>
            <a:off x="3406413"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Kontor, handel og forretningsservice</a:t>
            </a:r>
          </a:p>
        </p:txBody>
      </p:sp>
      <p:sp>
        <p:nvSpPr>
          <p:cNvPr id="22" name="Subtitle 5">
            <a:extLst>
              <a:ext uri="{FF2B5EF4-FFF2-40B4-BE49-F238E27FC236}">
                <a16:creationId xmlns:a16="http://schemas.microsoft.com/office/drawing/2014/main" id="{17B4D647-7622-7B05-A2A5-EC0489F86A40}"/>
              </a:ext>
            </a:extLst>
          </p:cNvPr>
          <p:cNvSpPr txBox="1">
            <a:spLocks/>
          </p:cNvSpPr>
          <p:nvPr/>
        </p:nvSpPr>
        <p:spPr>
          <a:xfrm>
            <a:off x="6311084"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Fødevarer, jordbrug</a:t>
            </a:r>
            <a:b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og oplevelser</a:t>
            </a:r>
          </a:p>
        </p:txBody>
      </p:sp>
      <p:sp>
        <p:nvSpPr>
          <p:cNvPr id="23" name="Subtitle 5">
            <a:extLst>
              <a:ext uri="{FF2B5EF4-FFF2-40B4-BE49-F238E27FC236}">
                <a16:creationId xmlns:a16="http://schemas.microsoft.com/office/drawing/2014/main" id="{BF544A19-AF65-1D25-8B9D-4781C51D8221}"/>
              </a:ext>
            </a:extLst>
          </p:cNvPr>
          <p:cNvSpPr txBox="1">
            <a:spLocks/>
          </p:cNvSpPr>
          <p:nvPr/>
        </p:nvSpPr>
        <p:spPr>
          <a:xfrm>
            <a:off x="9215755" y="4643972"/>
            <a:ext cx="2520000" cy="72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Teknologi, byggeri</a:t>
            </a:r>
            <a:b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da-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og transport</a:t>
            </a:r>
          </a:p>
        </p:txBody>
      </p:sp>
      <p:grpSp>
        <p:nvGrpSpPr>
          <p:cNvPr id="37" name="Group 36">
            <a:extLst>
              <a:ext uri="{FF2B5EF4-FFF2-40B4-BE49-F238E27FC236}">
                <a16:creationId xmlns:a16="http://schemas.microsoft.com/office/drawing/2014/main" id="{B7F4CA0E-7142-FAE2-BCD1-E6FA2C9DC63F}"/>
              </a:ext>
            </a:extLst>
          </p:cNvPr>
          <p:cNvGrpSpPr/>
          <p:nvPr/>
        </p:nvGrpSpPr>
        <p:grpSpPr>
          <a:xfrm>
            <a:off x="3406413" y="2123972"/>
            <a:ext cx="2520000" cy="2520000"/>
            <a:chOff x="4117555" y="3389235"/>
            <a:chExt cx="1637854" cy="1637854"/>
          </a:xfrm>
        </p:grpSpPr>
        <p:sp>
          <p:nvSpPr>
            <p:cNvPr id="38" name="Oval 37">
              <a:extLst>
                <a:ext uri="{FF2B5EF4-FFF2-40B4-BE49-F238E27FC236}">
                  <a16:creationId xmlns:a16="http://schemas.microsoft.com/office/drawing/2014/main" id="{C22860DC-5772-F4C5-B868-9CCA8EFE017E}"/>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3AB4536A-3B4A-0BE5-736B-BA67D1ECAA5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08956426-6AD7-83AF-1075-045670D25578}"/>
              </a:ext>
            </a:extLst>
          </p:cNvPr>
          <p:cNvGrpSpPr/>
          <p:nvPr/>
        </p:nvGrpSpPr>
        <p:grpSpPr>
          <a:xfrm>
            <a:off x="6311084" y="2123972"/>
            <a:ext cx="2520000" cy="2520000"/>
            <a:chOff x="7203240" y="4088676"/>
            <a:chExt cx="1637854" cy="1637854"/>
          </a:xfrm>
        </p:grpSpPr>
        <p:sp>
          <p:nvSpPr>
            <p:cNvPr id="41" name="Oval 40">
              <a:extLst>
                <a:ext uri="{FF2B5EF4-FFF2-40B4-BE49-F238E27FC236}">
                  <a16:creationId xmlns:a16="http://schemas.microsoft.com/office/drawing/2014/main" id="{37F6765B-151B-0381-07FB-F52B1C3889B3}"/>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03AAF98A-8E24-3A80-16FE-71528AC1284D}"/>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8764F1A5-F9B2-ACA8-D711-BB8AA5EC7FDF}"/>
              </a:ext>
            </a:extLst>
          </p:cNvPr>
          <p:cNvGrpSpPr/>
          <p:nvPr/>
        </p:nvGrpSpPr>
        <p:grpSpPr>
          <a:xfrm>
            <a:off x="501742" y="2123972"/>
            <a:ext cx="2520000" cy="2520000"/>
            <a:chOff x="1484113" y="2437284"/>
            <a:chExt cx="1637854" cy="1637854"/>
          </a:xfrm>
        </p:grpSpPr>
        <p:sp>
          <p:nvSpPr>
            <p:cNvPr id="44" name="Oval 43">
              <a:extLst>
                <a:ext uri="{FF2B5EF4-FFF2-40B4-BE49-F238E27FC236}">
                  <a16:creationId xmlns:a16="http://schemas.microsoft.com/office/drawing/2014/main" id="{D0D99800-1F19-33EC-9DD2-0FA89CE1D11E}"/>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0A3DB4CB-2579-3D68-CB27-3B7BA2A1F3D7}"/>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6" name="Group 45">
            <a:extLst>
              <a:ext uri="{FF2B5EF4-FFF2-40B4-BE49-F238E27FC236}">
                <a16:creationId xmlns:a16="http://schemas.microsoft.com/office/drawing/2014/main" id="{156020B0-40B2-F7F7-033E-B9D05A7F948B}"/>
              </a:ext>
            </a:extLst>
          </p:cNvPr>
          <p:cNvGrpSpPr/>
          <p:nvPr/>
        </p:nvGrpSpPr>
        <p:grpSpPr>
          <a:xfrm>
            <a:off x="9215755" y="2123972"/>
            <a:ext cx="2520000" cy="2520000"/>
            <a:chOff x="10081166" y="2579911"/>
            <a:chExt cx="1637854" cy="1637854"/>
          </a:xfrm>
        </p:grpSpPr>
        <p:sp>
          <p:nvSpPr>
            <p:cNvPr id="47" name="Oval 46">
              <a:extLst>
                <a:ext uri="{FF2B5EF4-FFF2-40B4-BE49-F238E27FC236}">
                  <a16:creationId xmlns:a16="http://schemas.microsoft.com/office/drawing/2014/main" id="{881C309E-142F-26A0-4594-0DF458C0D442}"/>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A7EC6531-7065-7211-E69B-D0D0C717569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 name="Tekstfelt 1">
            <a:extLst>
              <a:ext uri="{FF2B5EF4-FFF2-40B4-BE49-F238E27FC236}">
                <a16:creationId xmlns:a16="http://schemas.microsoft.com/office/drawing/2014/main" id="{0805A780-EB60-1129-FBA0-8DE9895BD813}"/>
              </a:ext>
            </a:extLst>
          </p:cNvPr>
          <p:cNvSpPr txBox="1"/>
          <p:nvPr/>
        </p:nvSpPr>
        <p:spPr>
          <a:xfrm>
            <a:off x="700358" y="914479"/>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Erhvervsuddannelser er forskellige</a:t>
            </a:r>
          </a:p>
        </p:txBody>
      </p:sp>
    </p:spTree>
    <p:extLst>
      <p:ext uri="{BB962C8B-B14F-4D97-AF65-F5344CB8AC3E}">
        <p14:creationId xmlns:p14="http://schemas.microsoft.com/office/powerpoint/2010/main" val="3710964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233F54A1-B7D5-B54F-DFF1-9CAE04DB2AE2}"/>
              </a:ext>
            </a:extLst>
          </p:cNvPr>
          <p:cNvSpPr>
            <a:spLocks noChangeAspect="1"/>
          </p:cNvSpPr>
          <p:nvPr/>
        </p:nvSpPr>
        <p:spPr>
          <a:xfrm>
            <a:off x="2483770" y="4263528"/>
            <a:ext cx="1260000" cy="12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Pædagogisk</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assistent</a:t>
            </a:r>
          </a:p>
        </p:txBody>
      </p:sp>
      <p:sp>
        <p:nvSpPr>
          <p:cNvPr id="21" name="Oval 20">
            <a:extLst>
              <a:ext uri="{FF2B5EF4-FFF2-40B4-BE49-F238E27FC236}">
                <a16:creationId xmlns:a16="http://schemas.microsoft.com/office/drawing/2014/main" id="{D3B935A6-8E3C-20DE-8DBE-C202215114C3}"/>
              </a:ext>
            </a:extLst>
          </p:cNvPr>
          <p:cNvSpPr>
            <a:spLocks noChangeAspect="1"/>
          </p:cNvSpPr>
          <p:nvPr/>
        </p:nvSpPr>
        <p:spPr>
          <a:xfrm>
            <a:off x="8768547" y="3754791"/>
            <a:ext cx="1080000" cy="10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Bygnings-snedker</a:t>
            </a:r>
          </a:p>
        </p:txBody>
      </p:sp>
      <p:sp>
        <p:nvSpPr>
          <p:cNvPr id="3" name="Oval 2">
            <a:extLst>
              <a:ext uri="{FF2B5EF4-FFF2-40B4-BE49-F238E27FC236}">
                <a16:creationId xmlns:a16="http://schemas.microsoft.com/office/drawing/2014/main" id="{31E8C385-231C-8C4B-846B-FF4EA5661AE9}"/>
              </a:ext>
            </a:extLst>
          </p:cNvPr>
          <p:cNvSpPr>
            <a:spLocks noChangeAspect="1"/>
          </p:cNvSpPr>
          <p:nvPr/>
        </p:nvSpPr>
        <p:spPr>
          <a:xfrm>
            <a:off x="481892" y="3240446"/>
            <a:ext cx="934473" cy="93447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Sosu-hjælper</a:t>
            </a:r>
          </a:p>
        </p:txBody>
      </p:sp>
      <p:sp>
        <p:nvSpPr>
          <p:cNvPr id="5" name="Oval 4">
            <a:extLst>
              <a:ext uri="{FF2B5EF4-FFF2-40B4-BE49-F238E27FC236}">
                <a16:creationId xmlns:a16="http://schemas.microsoft.com/office/drawing/2014/main" id="{8D8C3DB4-BAD3-9452-F2E9-88110A2A4BBE}"/>
              </a:ext>
            </a:extLst>
          </p:cNvPr>
          <p:cNvSpPr>
            <a:spLocks noChangeAspect="1"/>
          </p:cNvSpPr>
          <p:nvPr/>
        </p:nvSpPr>
        <p:spPr>
          <a:xfrm>
            <a:off x="1124644" y="4190705"/>
            <a:ext cx="1121367" cy="1121367"/>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Tandklinik-assistent</a:t>
            </a:r>
          </a:p>
        </p:txBody>
      </p:sp>
      <p:sp>
        <p:nvSpPr>
          <p:cNvPr id="7" name="Oval 6">
            <a:extLst>
              <a:ext uri="{FF2B5EF4-FFF2-40B4-BE49-F238E27FC236}">
                <a16:creationId xmlns:a16="http://schemas.microsoft.com/office/drawing/2014/main" id="{0FCACA52-4EAE-912B-393A-FD09874B341E}"/>
              </a:ext>
            </a:extLst>
          </p:cNvPr>
          <p:cNvSpPr>
            <a:spLocks noChangeAspect="1"/>
          </p:cNvSpPr>
          <p:nvPr/>
        </p:nvSpPr>
        <p:spPr>
          <a:xfrm>
            <a:off x="6170096" y="1856995"/>
            <a:ext cx="1046609" cy="104660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err="1">
                <a:ln>
                  <a:noFill/>
                </a:ln>
                <a:solidFill>
                  <a:srgbClr val="FFFFFF"/>
                </a:solidFill>
                <a:effectLst/>
                <a:uLnTx/>
                <a:uFillTx/>
                <a:latin typeface="Calibri" panose="020F0502020204030204"/>
                <a:ea typeface="+mn-ea"/>
                <a:cs typeface="+mn-cs"/>
              </a:rPr>
              <a:t>Gastronom</a:t>
            </a: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AB87C740-B000-6FD6-BF9C-44D1B9355A1D}"/>
              </a:ext>
            </a:extLst>
          </p:cNvPr>
          <p:cNvSpPr>
            <a:spLocks noChangeAspect="1"/>
          </p:cNvSpPr>
          <p:nvPr/>
        </p:nvSpPr>
        <p:spPr>
          <a:xfrm>
            <a:off x="6135490" y="4214259"/>
            <a:ext cx="1296000" cy="1296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Veterinær-sygeplejerske</a:t>
            </a:r>
          </a:p>
        </p:txBody>
      </p:sp>
      <p:sp>
        <p:nvSpPr>
          <p:cNvPr id="14" name="Oval 13">
            <a:extLst>
              <a:ext uri="{FF2B5EF4-FFF2-40B4-BE49-F238E27FC236}">
                <a16:creationId xmlns:a16="http://schemas.microsoft.com/office/drawing/2014/main" id="{D39B6CCA-C221-7C13-04E1-CACDA67DC5C2}"/>
              </a:ext>
            </a:extLst>
          </p:cNvPr>
          <p:cNvSpPr>
            <a:spLocks noChangeAspect="1"/>
          </p:cNvSpPr>
          <p:nvPr/>
        </p:nvSpPr>
        <p:spPr>
          <a:xfrm>
            <a:off x="4818786" y="2132930"/>
            <a:ext cx="1121367" cy="11213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Event-koordinator</a:t>
            </a:r>
          </a:p>
        </p:txBody>
      </p:sp>
      <p:sp>
        <p:nvSpPr>
          <p:cNvPr id="16" name="Oval 15">
            <a:extLst>
              <a:ext uri="{FF2B5EF4-FFF2-40B4-BE49-F238E27FC236}">
                <a16:creationId xmlns:a16="http://schemas.microsoft.com/office/drawing/2014/main" id="{B0F67E8F-EB3F-9F2C-0AA9-EF36C307EF61}"/>
              </a:ext>
            </a:extLst>
          </p:cNvPr>
          <p:cNvSpPr>
            <a:spLocks noChangeAspect="1"/>
          </p:cNvSpPr>
          <p:nvPr/>
        </p:nvSpPr>
        <p:spPr>
          <a:xfrm>
            <a:off x="3298034" y="1842724"/>
            <a:ext cx="1296000" cy="1296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Kontor-uddannelsen</a:t>
            </a:r>
          </a:p>
        </p:txBody>
      </p:sp>
      <p:sp>
        <p:nvSpPr>
          <p:cNvPr id="17" name="Oval 16">
            <a:extLst>
              <a:ext uri="{FF2B5EF4-FFF2-40B4-BE49-F238E27FC236}">
                <a16:creationId xmlns:a16="http://schemas.microsoft.com/office/drawing/2014/main" id="{1876A6A2-7347-0893-1EBB-A50A8B753EDB}"/>
              </a:ext>
            </a:extLst>
          </p:cNvPr>
          <p:cNvSpPr>
            <a:spLocks noChangeAspect="1"/>
          </p:cNvSpPr>
          <p:nvPr/>
        </p:nvSpPr>
        <p:spPr>
          <a:xfrm>
            <a:off x="8970422" y="2330823"/>
            <a:ext cx="1196125" cy="1196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Ambulance-behandler</a:t>
            </a:r>
          </a:p>
        </p:txBody>
      </p:sp>
      <p:sp>
        <p:nvSpPr>
          <p:cNvPr id="22" name="Oval 21">
            <a:extLst>
              <a:ext uri="{FF2B5EF4-FFF2-40B4-BE49-F238E27FC236}">
                <a16:creationId xmlns:a16="http://schemas.microsoft.com/office/drawing/2014/main" id="{12775022-75E0-9236-379C-9FAB0E4D4D66}"/>
              </a:ext>
            </a:extLst>
          </p:cNvPr>
          <p:cNvSpPr>
            <a:spLocks noChangeAspect="1"/>
          </p:cNvSpPr>
          <p:nvPr/>
        </p:nvSpPr>
        <p:spPr>
          <a:xfrm>
            <a:off x="10384596" y="2343741"/>
            <a:ext cx="864000" cy="864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Medie-grafiker</a:t>
            </a:r>
          </a:p>
        </p:txBody>
      </p:sp>
      <p:sp>
        <p:nvSpPr>
          <p:cNvPr id="26" name="Oval 25">
            <a:extLst>
              <a:ext uri="{FF2B5EF4-FFF2-40B4-BE49-F238E27FC236}">
                <a16:creationId xmlns:a16="http://schemas.microsoft.com/office/drawing/2014/main" id="{3AEE64A8-3DED-2F00-1C1B-3EFFF1AB3C07}"/>
              </a:ext>
            </a:extLst>
          </p:cNvPr>
          <p:cNvSpPr>
            <a:spLocks noChangeAspect="1"/>
          </p:cNvSpPr>
          <p:nvPr/>
        </p:nvSpPr>
        <p:spPr>
          <a:xfrm>
            <a:off x="7668589" y="4561433"/>
            <a:ext cx="1008000" cy="1008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Ernærings-assistent</a:t>
            </a:r>
          </a:p>
        </p:txBody>
      </p:sp>
      <p:sp>
        <p:nvSpPr>
          <p:cNvPr id="27" name="Oval 26">
            <a:extLst>
              <a:ext uri="{FF2B5EF4-FFF2-40B4-BE49-F238E27FC236}">
                <a16:creationId xmlns:a16="http://schemas.microsoft.com/office/drawing/2014/main" id="{27625A2E-F540-B036-AB38-F96E8B3C4FBA}"/>
              </a:ext>
            </a:extLst>
          </p:cNvPr>
          <p:cNvSpPr>
            <a:spLocks noChangeAspect="1"/>
          </p:cNvSpPr>
          <p:nvPr/>
        </p:nvSpPr>
        <p:spPr>
          <a:xfrm>
            <a:off x="3346471" y="3374634"/>
            <a:ext cx="792000" cy="79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rPr>
              <a:t>Handel</a:t>
            </a:r>
          </a:p>
        </p:txBody>
      </p:sp>
      <p:grpSp>
        <p:nvGrpSpPr>
          <p:cNvPr id="40" name="Group 39">
            <a:extLst>
              <a:ext uri="{FF2B5EF4-FFF2-40B4-BE49-F238E27FC236}">
                <a16:creationId xmlns:a16="http://schemas.microsoft.com/office/drawing/2014/main" id="{139BA7B0-CDB9-EB92-AEED-FDCC4642EC9E}"/>
              </a:ext>
            </a:extLst>
          </p:cNvPr>
          <p:cNvGrpSpPr/>
          <p:nvPr/>
        </p:nvGrpSpPr>
        <p:grpSpPr>
          <a:xfrm>
            <a:off x="4286740" y="3479323"/>
            <a:ext cx="1637854" cy="1637854"/>
            <a:chOff x="4117555" y="3389235"/>
            <a:chExt cx="1637854" cy="1637854"/>
          </a:xfrm>
        </p:grpSpPr>
        <p:sp>
          <p:nvSpPr>
            <p:cNvPr id="33" name="Oval 32">
              <a:extLst>
                <a:ext uri="{FF2B5EF4-FFF2-40B4-BE49-F238E27FC236}">
                  <a16:creationId xmlns:a16="http://schemas.microsoft.com/office/drawing/2014/main" id="{026BB8C1-1C10-F779-776D-44EBB9CB07B5}"/>
                </a:ext>
              </a:extLst>
            </p:cNvPr>
            <p:cNvSpPr>
              <a:spLocks noChangeAspect="1"/>
            </p:cNvSpPr>
            <p:nvPr/>
          </p:nvSpPr>
          <p:spPr>
            <a:xfrm>
              <a:off x="4117555" y="3389235"/>
              <a:ext cx="1569914" cy="1569914"/>
            </a:xfrm>
            <a:prstGeom prst="ellipse">
              <a:avLst/>
            </a:prstGeom>
            <a:solidFill>
              <a:schemeClr val="bg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Oval 1">
              <a:extLst>
                <a:ext uri="{FF2B5EF4-FFF2-40B4-BE49-F238E27FC236}">
                  <a16:creationId xmlns:a16="http://schemas.microsoft.com/office/drawing/2014/main" id="{318C80E2-AA5C-2FBE-327A-BDF2D1FF75AC}"/>
                </a:ext>
              </a:extLst>
            </p:cNvPr>
            <p:cNvSpPr>
              <a:spLocks noChangeAspect="1"/>
            </p:cNvSpPr>
            <p:nvPr/>
          </p:nvSpPr>
          <p:spPr>
            <a:xfrm>
              <a:off x="4185495" y="3457175"/>
              <a:ext cx="1569914" cy="1569914"/>
            </a:xfrm>
            <a:prstGeom prst="ellipse">
              <a:avLst/>
            </a:prstGeom>
            <a:blipFill>
              <a:blip r:embed="rId3"/>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B4C8CE79-BE15-42DA-720E-85DA13FDE248}"/>
              </a:ext>
            </a:extLst>
          </p:cNvPr>
          <p:cNvGrpSpPr/>
          <p:nvPr/>
        </p:nvGrpSpPr>
        <p:grpSpPr>
          <a:xfrm>
            <a:off x="7076419" y="2693614"/>
            <a:ext cx="1637854" cy="1637854"/>
            <a:chOff x="7203240" y="4088676"/>
            <a:chExt cx="1637854" cy="1637854"/>
          </a:xfrm>
        </p:grpSpPr>
        <p:sp>
          <p:nvSpPr>
            <p:cNvPr id="34" name="Oval 33">
              <a:extLst>
                <a:ext uri="{FF2B5EF4-FFF2-40B4-BE49-F238E27FC236}">
                  <a16:creationId xmlns:a16="http://schemas.microsoft.com/office/drawing/2014/main" id="{173EA6D7-6629-8F28-F158-F6884A4D1182}"/>
                </a:ext>
              </a:extLst>
            </p:cNvPr>
            <p:cNvSpPr>
              <a:spLocks noChangeAspect="1"/>
            </p:cNvSpPr>
            <p:nvPr/>
          </p:nvSpPr>
          <p:spPr>
            <a:xfrm>
              <a:off x="7203240" y="4088676"/>
              <a:ext cx="1569914" cy="1569914"/>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8C221189-0FA4-5D66-E5D0-FA482DCDA1EA}"/>
                </a:ext>
              </a:extLst>
            </p:cNvPr>
            <p:cNvSpPr>
              <a:spLocks noChangeAspect="1"/>
            </p:cNvSpPr>
            <p:nvPr/>
          </p:nvSpPr>
          <p:spPr>
            <a:xfrm>
              <a:off x="7271180" y="4156616"/>
              <a:ext cx="1569914" cy="1569914"/>
            </a:xfrm>
            <a:prstGeom prst="ellipse">
              <a:avLst/>
            </a:prstGeom>
            <a:blipFill>
              <a:blip r:embed="rId4"/>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48109E1C-7AE1-38E8-3F80-93E950FDDE65}"/>
              </a:ext>
            </a:extLst>
          </p:cNvPr>
          <p:cNvGrpSpPr/>
          <p:nvPr/>
        </p:nvGrpSpPr>
        <p:grpSpPr>
          <a:xfrm>
            <a:off x="1560348" y="2422784"/>
            <a:ext cx="1637854" cy="1637854"/>
            <a:chOff x="1484113" y="2437284"/>
            <a:chExt cx="1637854" cy="1637854"/>
          </a:xfrm>
        </p:grpSpPr>
        <p:sp>
          <p:nvSpPr>
            <p:cNvPr id="35" name="Oval 34">
              <a:extLst>
                <a:ext uri="{FF2B5EF4-FFF2-40B4-BE49-F238E27FC236}">
                  <a16:creationId xmlns:a16="http://schemas.microsoft.com/office/drawing/2014/main" id="{D7F85FC3-03EE-43D8-AD56-F48479136B47}"/>
                </a:ext>
              </a:extLst>
            </p:cNvPr>
            <p:cNvSpPr>
              <a:spLocks noChangeAspect="1"/>
            </p:cNvSpPr>
            <p:nvPr/>
          </p:nvSpPr>
          <p:spPr>
            <a:xfrm>
              <a:off x="1484113" y="2437284"/>
              <a:ext cx="1569914" cy="1569914"/>
            </a:xfrm>
            <a:prstGeom prst="ellipse">
              <a:avLst/>
            </a:prstGeom>
            <a:solidFill>
              <a:schemeClr val="tx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228AB3F0-BE34-68E1-E349-05B77457015F}"/>
                </a:ext>
              </a:extLst>
            </p:cNvPr>
            <p:cNvSpPr>
              <a:spLocks noChangeAspect="1"/>
            </p:cNvSpPr>
            <p:nvPr/>
          </p:nvSpPr>
          <p:spPr>
            <a:xfrm>
              <a:off x="1552053" y="2505224"/>
              <a:ext cx="1569914" cy="1569914"/>
            </a:xfrm>
            <a:prstGeom prst="ellipse">
              <a:avLst/>
            </a:prstGeom>
            <a:blipFill>
              <a:blip r:embed="rId5"/>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42" name="Group 41">
            <a:extLst>
              <a:ext uri="{FF2B5EF4-FFF2-40B4-BE49-F238E27FC236}">
                <a16:creationId xmlns:a16="http://schemas.microsoft.com/office/drawing/2014/main" id="{3E723C84-9629-A622-F5F3-C08D92C4806B}"/>
              </a:ext>
            </a:extLst>
          </p:cNvPr>
          <p:cNvGrpSpPr/>
          <p:nvPr/>
        </p:nvGrpSpPr>
        <p:grpSpPr>
          <a:xfrm>
            <a:off x="10081166" y="3445353"/>
            <a:ext cx="1637854" cy="1637854"/>
            <a:chOff x="10081166" y="2579911"/>
            <a:chExt cx="1637854" cy="1637854"/>
          </a:xfrm>
        </p:grpSpPr>
        <p:sp>
          <p:nvSpPr>
            <p:cNvPr id="36" name="Oval 35">
              <a:extLst>
                <a:ext uri="{FF2B5EF4-FFF2-40B4-BE49-F238E27FC236}">
                  <a16:creationId xmlns:a16="http://schemas.microsoft.com/office/drawing/2014/main" id="{EFEF5CF6-A7FE-C672-54A7-5562FD179B5F}"/>
                </a:ext>
              </a:extLst>
            </p:cNvPr>
            <p:cNvSpPr>
              <a:spLocks noChangeAspect="1"/>
            </p:cNvSpPr>
            <p:nvPr/>
          </p:nvSpPr>
          <p:spPr>
            <a:xfrm>
              <a:off x="10081166" y="2579911"/>
              <a:ext cx="1569914" cy="1569914"/>
            </a:xfrm>
            <a:prstGeom prst="ellipse">
              <a:avLst/>
            </a:prstGeom>
            <a:solidFill>
              <a:schemeClr val="accent2"/>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D7E05A74-EF4C-A028-9A9A-950BD20E6BF4}"/>
                </a:ext>
              </a:extLst>
            </p:cNvPr>
            <p:cNvSpPr>
              <a:spLocks noChangeAspect="1"/>
            </p:cNvSpPr>
            <p:nvPr/>
          </p:nvSpPr>
          <p:spPr>
            <a:xfrm>
              <a:off x="10149106" y="2647851"/>
              <a:ext cx="1569914" cy="1569914"/>
            </a:xfrm>
            <a:prstGeom prst="ellipse">
              <a:avLst/>
            </a:prstGeom>
            <a:blipFill dpi="0" rotWithShape="1">
              <a:blip r:embed="rId6">
                <a:alphaModFix amt="93000"/>
              </a:blip>
              <a:srcRect/>
              <a:stretch>
                <a:fillRect/>
              </a:stretch>
            </a:blip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DK" sz="1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7" name="Oval 36">
            <a:extLst>
              <a:ext uri="{FF2B5EF4-FFF2-40B4-BE49-F238E27FC236}">
                <a16:creationId xmlns:a16="http://schemas.microsoft.com/office/drawing/2014/main" id="{4BA21E47-E0A3-3DCC-B971-7F4B5C64E763}"/>
              </a:ext>
            </a:extLst>
          </p:cNvPr>
          <p:cNvSpPr>
            <a:spLocks noChangeAspect="1"/>
          </p:cNvSpPr>
          <p:nvPr/>
        </p:nvSpPr>
        <p:spPr>
          <a:xfrm>
            <a:off x="5962922" y="3101605"/>
            <a:ext cx="864000" cy="864000"/>
          </a:xfrm>
          <a:prstGeom prst="ellipse">
            <a:avLst/>
          </a:prstGeom>
          <a:solidFill>
            <a:schemeClr val="accent3"/>
          </a:solidFill>
          <a:ln w="412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FFFFFF"/>
                </a:solidFill>
                <a:effectLst/>
                <a:uLnTx/>
                <a:uFillTx/>
                <a:latin typeface="Calibri" panose="020F0502020204030204"/>
                <a:ea typeface="+mn-ea"/>
                <a:cs typeface="+mn-cs"/>
              </a:rPr>
              <a:t>Frisør</a:t>
            </a:r>
          </a:p>
        </p:txBody>
      </p:sp>
      <p:sp>
        <p:nvSpPr>
          <p:cNvPr id="6" name="Tekstfelt 5">
            <a:extLst>
              <a:ext uri="{FF2B5EF4-FFF2-40B4-BE49-F238E27FC236}">
                <a16:creationId xmlns:a16="http://schemas.microsoft.com/office/drawing/2014/main" id="{19CD28D1-A92E-A30B-8DF8-3C6F941FCFC9}"/>
              </a:ext>
            </a:extLst>
          </p:cNvPr>
          <p:cNvSpPr txBox="1"/>
          <p:nvPr/>
        </p:nvSpPr>
        <p:spPr>
          <a:xfrm>
            <a:off x="692337" y="890050"/>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Der er over 100 erhvervsuddannelser</a:t>
            </a:r>
          </a:p>
        </p:txBody>
      </p:sp>
    </p:spTree>
    <p:extLst>
      <p:ext uri="{BB962C8B-B14F-4D97-AF65-F5344CB8AC3E}">
        <p14:creationId xmlns:p14="http://schemas.microsoft.com/office/powerpoint/2010/main" val="23902511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DA0AC6-CC42-A405-113B-ED02C894963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kstfelt 1">
            <a:extLst>
              <a:ext uri="{FF2B5EF4-FFF2-40B4-BE49-F238E27FC236}">
                <a16:creationId xmlns:a16="http://schemas.microsoft.com/office/drawing/2014/main" id="{6ECA1A6E-2119-373D-52CB-E13F60E8F791}"/>
              </a:ext>
            </a:extLst>
          </p:cNvPr>
          <p:cNvSpPr txBox="1"/>
          <p:nvPr/>
        </p:nvSpPr>
        <p:spPr>
          <a:xfrm>
            <a:off x="692337" y="890050"/>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Det du lærer, bruger du</a:t>
            </a:r>
          </a:p>
        </p:txBody>
      </p:sp>
    </p:spTree>
    <p:extLst>
      <p:ext uri="{BB962C8B-B14F-4D97-AF65-F5344CB8AC3E}">
        <p14:creationId xmlns:p14="http://schemas.microsoft.com/office/powerpoint/2010/main" val="1296886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kærmbillede, tegneserie&#10;&#10;Automatisk genereret beskrivelse">
            <a:extLst>
              <a:ext uri="{FF2B5EF4-FFF2-40B4-BE49-F238E27FC236}">
                <a16:creationId xmlns:a16="http://schemas.microsoft.com/office/drawing/2014/main" id="{F131CE4A-BE2F-D6ED-AD88-89E0BCFB9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5"/>
            <a:ext cx="12192000" cy="6854730"/>
          </a:xfrm>
          <a:prstGeom prst="rect">
            <a:avLst/>
          </a:prstGeom>
        </p:spPr>
      </p:pic>
      <p:sp>
        <p:nvSpPr>
          <p:cNvPr id="7" name="TextBox 6">
            <a:extLst>
              <a:ext uri="{FF2B5EF4-FFF2-40B4-BE49-F238E27FC236}">
                <a16:creationId xmlns:a16="http://schemas.microsoft.com/office/drawing/2014/main" id="{BA3314E3-BC60-5BBA-FDE5-54FDC89B1A3E}"/>
              </a:ext>
            </a:extLst>
          </p:cNvPr>
          <p:cNvSpPr txBox="1"/>
          <p:nvPr/>
        </p:nvSpPr>
        <p:spPr>
          <a:xfrm>
            <a:off x="841956" y="3044290"/>
            <a:ext cx="1560173" cy="486287"/>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32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TEC</a:t>
            </a:r>
          </a:p>
        </p:txBody>
      </p:sp>
      <p:sp>
        <p:nvSpPr>
          <p:cNvPr id="8" name="TextBox 2">
            <a:extLst>
              <a:ext uri="{FF2B5EF4-FFF2-40B4-BE49-F238E27FC236}">
                <a16:creationId xmlns:a16="http://schemas.microsoft.com/office/drawing/2014/main" id="{A9112E5A-FB1C-D8DC-862F-DCC89125E0B8}"/>
              </a:ext>
            </a:extLst>
          </p:cNvPr>
          <p:cNvSpPr txBox="1"/>
          <p:nvPr/>
        </p:nvSpPr>
        <p:spPr>
          <a:xfrm>
            <a:off x="7056665" y="2751903"/>
            <a:ext cx="1390650" cy="486287"/>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Cykel-MEKANIKER</a:t>
            </a:r>
          </a:p>
        </p:txBody>
      </p:sp>
      <p:sp>
        <p:nvSpPr>
          <p:cNvPr id="9" name="TextBox 2">
            <a:extLst>
              <a:ext uri="{FF2B5EF4-FFF2-40B4-BE49-F238E27FC236}">
                <a16:creationId xmlns:a16="http://schemas.microsoft.com/office/drawing/2014/main" id="{0E2C587C-F013-EBA7-D0C4-925789A142D8}"/>
              </a:ext>
            </a:extLst>
          </p:cNvPr>
          <p:cNvSpPr txBox="1"/>
          <p:nvPr/>
        </p:nvSpPr>
        <p:spPr>
          <a:xfrm>
            <a:off x="8619854" y="3238190"/>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maler</a:t>
            </a:r>
          </a:p>
        </p:txBody>
      </p:sp>
      <p:sp>
        <p:nvSpPr>
          <p:cNvPr id="10" name="TextBox 2">
            <a:extLst>
              <a:ext uri="{FF2B5EF4-FFF2-40B4-BE49-F238E27FC236}">
                <a16:creationId xmlns:a16="http://schemas.microsoft.com/office/drawing/2014/main" id="{0DB6E961-A0C7-D2D6-96F8-58BBF9FAF08B}"/>
              </a:ext>
            </a:extLst>
          </p:cNvPr>
          <p:cNvSpPr txBox="1"/>
          <p:nvPr/>
        </p:nvSpPr>
        <p:spPr>
          <a:xfrm>
            <a:off x="10213522" y="3792577"/>
            <a:ext cx="1390650" cy="289310"/>
          </a:xfrm>
          <a:prstGeom prst="rect">
            <a:avLst/>
          </a:prstGeom>
          <a:noFill/>
          <a:scene3d>
            <a:camera prst="isometricOffAxis2Left">
              <a:rot lat="1080000" lon="3000000" rev="0"/>
            </a:camera>
            <a:lightRig rig="threePt" dir="t"/>
          </a:scene3d>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da-DK" sz="1600" b="1" i="0" u="none" strike="noStrike" kern="1200" cap="all" spc="-50" normalizeH="0" baseline="0" noProof="0" dirty="0">
                <a:ln>
                  <a:noFill/>
                </a:ln>
                <a:solidFill>
                  <a:srgbClr val="FFFFFF"/>
                </a:solidFill>
                <a:effectLst/>
                <a:uLnTx/>
                <a:uFillTx/>
                <a:latin typeface="Century Gothic" panose="020B0502020202020204" pitchFamily="34" charset="0"/>
                <a:ea typeface="+mn-ea"/>
                <a:cs typeface="+mn-cs"/>
              </a:rPr>
              <a:t>elektriker</a:t>
            </a:r>
          </a:p>
        </p:txBody>
      </p:sp>
      <p:sp>
        <p:nvSpPr>
          <p:cNvPr id="2" name="Tekstfelt 1">
            <a:extLst>
              <a:ext uri="{FF2B5EF4-FFF2-40B4-BE49-F238E27FC236}">
                <a16:creationId xmlns:a16="http://schemas.microsoft.com/office/drawing/2014/main" id="{4BCA6479-069A-BF36-00CE-845936586A37}"/>
              </a:ext>
            </a:extLst>
          </p:cNvPr>
          <p:cNvSpPr txBox="1"/>
          <p:nvPr/>
        </p:nvSpPr>
        <p:spPr>
          <a:xfrm>
            <a:off x="796840" y="528345"/>
            <a:ext cx="112214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prstClr val="white"/>
                </a:solidFill>
                <a:effectLst/>
                <a:uLnTx/>
                <a:uFillTx/>
                <a:latin typeface="Gagalin" panose="00000500000000000000" pitchFamily="50" charset="0"/>
                <a:ea typeface="+mn-ea"/>
                <a:cs typeface="+mn-cs"/>
              </a:rPr>
              <a:t>Du behøver ikke vide, hvad du vil</a:t>
            </a:r>
          </a:p>
        </p:txBody>
      </p:sp>
    </p:spTree>
    <p:extLst>
      <p:ext uri="{BB962C8B-B14F-4D97-AF65-F5344CB8AC3E}">
        <p14:creationId xmlns:p14="http://schemas.microsoft.com/office/powerpoint/2010/main" val="3382698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D6A1E7-01F6-752F-BC30-BF743E41C1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20019"/>
            <a:ext cx="12191999" cy="6857999"/>
          </a:xfrm>
          <a:prstGeom prst="rect">
            <a:avLst/>
          </a:prstGeom>
        </p:spPr>
      </p:pic>
      <p:sp>
        <p:nvSpPr>
          <p:cNvPr id="7" name="Subtitle 5">
            <a:extLst>
              <a:ext uri="{FF2B5EF4-FFF2-40B4-BE49-F238E27FC236}">
                <a16:creationId xmlns:a16="http://schemas.microsoft.com/office/drawing/2014/main" id="{21A09562-E265-A820-A4DB-FBF71381FCBA}"/>
              </a:ext>
            </a:extLst>
          </p:cNvPr>
          <p:cNvSpPr txBox="1">
            <a:spLocks/>
          </p:cNvSpPr>
          <p:nvPr/>
        </p:nvSpPr>
        <p:spPr>
          <a:xfrm rot="16200000">
            <a:off x="1669895"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8" name="Subtitle 5">
            <a:extLst>
              <a:ext uri="{FF2B5EF4-FFF2-40B4-BE49-F238E27FC236}">
                <a16:creationId xmlns:a16="http://schemas.microsoft.com/office/drawing/2014/main" id="{187C5210-13BB-E5D9-7B2C-2A6FF9E1415B}"/>
              </a:ext>
            </a:extLst>
          </p:cNvPr>
          <p:cNvSpPr txBox="1">
            <a:spLocks/>
          </p:cNvSpPr>
          <p:nvPr/>
        </p:nvSpPr>
        <p:spPr>
          <a:xfrm rot="16200000">
            <a:off x="3145134"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11" name="Subtitle 5">
            <a:extLst>
              <a:ext uri="{FF2B5EF4-FFF2-40B4-BE49-F238E27FC236}">
                <a16:creationId xmlns:a16="http://schemas.microsoft.com/office/drawing/2014/main" id="{B1FEB3B9-2F1F-B6AD-8061-D9D9A339C150}"/>
              </a:ext>
            </a:extLst>
          </p:cNvPr>
          <p:cNvSpPr txBox="1">
            <a:spLocks/>
          </p:cNvSpPr>
          <p:nvPr/>
        </p:nvSpPr>
        <p:spPr>
          <a:xfrm rot="16200000">
            <a:off x="7451570"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FF5200"/>
                </a:solidFill>
                <a:effectLst/>
                <a:uLnTx/>
                <a:uFillTx/>
                <a:latin typeface="Century Gothic" panose="020B0502020202020204" pitchFamily="34" charset="0"/>
                <a:ea typeface="+mn-ea"/>
                <a:cs typeface="+mn-cs"/>
              </a:rPr>
              <a:t>Praktisk</a:t>
            </a:r>
          </a:p>
        </p:txBody>
      </p:sp>
      <p:sp>
        <p:nvSpPr>
          <p:cNvPr id="12" name="Subtitle 5">
            <a:extLst>
              <a:ext uri="{FF2B5EF4-FFF2-40B4-BE49-F238E27FC236}">
                <a16:creationId xmlns:a16="http://schemas.microsoft.com/office/drawing/2014/main" id="{7DBFC401-E061-110E-AA0D-8CF9F481CEE6}"/>
              </a:ext>
            </a:extLst>
          </p:cNvPr>
          <p:cNvSpPr txBox="1">
            <a:spLocks/>
          </p:cNvSpPr>
          <p:nvPr/>
        </p:nvSpPr>
        <p:spPr>
          <a:xfrm rot="16200000">
            <a:off x="8926809" y="2467555"/>
            <a:ext cx="1512000" cy="18000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2700" b="1" i="0" u="none" strike="noStrike" kern="1200" cap="none" spc="0" normalizeH="0" baseline="0" noProof="0" dirty="0">
                <a:ln>
                  <a:noFill/>
                </a:ln>
                <a:solidFill>
                  <a:srgbClr val="8BCBB9"/>
                </a:solidFill>
                <a:effectLst/>
                <a:uLnTx/>
                <a:uFillTx/>
                <a:latin typeface="Century Gothic" panose="020B0502020202020204" pitchFamily="34" charset="0"/>
                <a:ea typeface="+mn-ea"/>
                <a:cs typeface="+mn-cs"/>
              </a:rPr>
              <a:t>Bogligt</a:t>
            </a:r>
          </a:p>
        </p:txBody>
      </p:sp>
      <p:sp>
        <p:nvSpPr>
          <p:cNvPr id="3" name="Tekstfelt 2">
            <a:extLst>
              <a:ext uri="{FF2B5EF4-FFF2-40B4-BE49-F238E27FC236}">
                <a16:creationId xmlns:a16="http://schemas.microsoft.com/office/drawing/2014/main" id="{80F29AF5-0495-FD6C-F605-F81002810743}"/>
              </a:ext>
            </a:extLst>
          </p:cNvPr>
          <p:cNvSpPr txBox="1"/>
          <p:nvPr/>
        </p:nvSpPr>
        <p:spPr>
          <a:xfrm>
            <a:off x="1089497" y="890050"/>
            <a:ext cx="1082429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Forskellen</a:t>
            </a:r>
          </a:p>
        </p:txBody>
      </p:sp>
    </p:spTree>
    <p:extLst>
      <p:ext uri="{BB962C8B-B14F-4D97-AF65-F5344CB8AC3E}">
        <p14:creationId xmlns:p14="http://schemas.microsoft.com/office/powerpoint/2010/main" val="2227838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5951C673-A503-F76F-3FF8-E191FAD603EA}"/>
              </a:ext>
            </a:extLst>
          </p:cNvPr>
          <p:cNvSpPr txBox="1"/>
          <p:nvPr/>
        </p:nvSpPr>
        <p:spPr>
          <a:xfrm>
            <a:off x="2832589" y="1974646"/>
            <a:ext cx="652682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8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øvelser </a:t>
            </a:r>
          </a:p>
        </p:txBody>
      </p:sp>
    </p:spTree>
    <p:extLst>
      <p:ext uri="{BB962C8B-B14F-4D97-AF65-F5344CB8AC3E}">
        <p14:creationId xmlns:p14="http://schemas.microsoft.com/office/powerpoint/2010/main" val="1723386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26899B1B-2995-6EE3-0087-1E8FB8D0E834}"/>
              </a:ext>
            </a:extLst>
          </p:cNvPr>
          <p:cNvPicPr>
            <a:picLocks noChangeAspect="1"/>
          </p:cNvPicPr>
          <p:nvPr/>
        </p:nvPicPr>
        <p:blipFill>
          <a:blip r:embed="rId3">
            <a:alphaModFix amt="65000"/>
          </a:blip>
          <a:stretch>
            <a:fillRect/>
          </a:stretch>
        </p:blipFill>
        <p:spPr>
          <a:xfrm flipH="1">
            <a:off x="0" y="1"/>
            <a:ext cx="12192000" cy="6857999"/>
          </a:xfrm>
          <a:prstGeom prst="rect">
            <a:avLst/>
          </a:prstGeom>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991667" y="4260153"/>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1084207" y="5342629"/>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Elektriker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307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Mød </a:t>
            </a:r>
            <a:r>
              <a:rPr lang="da-DK" sz="4000" dirty="0">
                <a:solidFill>
                  <a:srgbClr val="FFFFFF"/>
                </a:solidFill>
                <a:latin typeface="Gagalin" panose="00000500000000000000" pitchFamily="50" charset="0"/>
              </a:rPr>
              <a:t>sarah</a:t>
            </a: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elektriker</a:t>
            </a:r>
          </a:p>
        </p:txBody>
      </p:sp>
      <p:pic>
        <p:nvPicPr>
          <p:cNvPr id="15" name="Onlinemedier 14" title="Mød Sarah">
            <a:hlinkClick r:id="" action="ppaction://media"/>
            <a:extLst>
              <a:ext uri="{FF2B5EF4-FFF2-40B4-BE49-F238E27FC236}">
                <a16:creationId xmlns:a16="http://schemas.microsoft.com/office/drawing/2014/main" id="{869D7FF7-8B45-77E1-EDED-3B53AD162A90}"/>
              </a:ext>
            </a:extLst>
          </p:cNvPr>
          <p:cNvPicPr>
            <a:picLocks noRot="1" noChangeAspect="1"/>
          </p:cNvPicPr>
          <p:nvPr>
            <a:videoFile r:link="rId1"/>
          </p:nvPr>
        </p:nvPicPr>
        <p:blipFill>
          <a:blip r:embed="rId4"/>
          <a:stretch>
            <a:fillRect/>
          </a:stretch>
        </p:blipFill>
        <p:spPr>
          <a:xfrm>
            <a:off x="2356966" y="2291498"/>
            <a:ext cx="7478068" cy="4212996"/>
          </a:xfrm>
          <a:prstGeom prst="rect">
            <a:avLst/>
          </a:prstGeom>
        </p:spPr>
      </p:pic>
    </p:spTree>
    <p:extLst>
      <p:ext uri="{BB962C8B-B14F-4D97-AF65-F5344CB8AC3E}">
        <p14:creationId xmlns:p14="http://schemas.microsoft.com/office/powerpoint/2010/main" val="162009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26899B1B-2995-6EE3-0087-1E8FB8D0E834}"/>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flipH="1">
            <a:off x="1" y="1"/>
            <a:ext cx="12191998" cy="6857999"/>
          </a:xfrm>
          <a:prstGeom prst="rect">
            <a:avLst/>
          </a:prstGeom>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982240" y="3911361"/>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1084207" y="5017349"/>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Personvognsmekaniker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905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Mød </a:t>
            </a:r>
            <a:r>
              <a:rPr lang="da-DK" sz="4000" dirty="0">
                <a:solidFill>
                  <a:srgbClr val="FFFFFF"/>
                </a:solidFill>
                <a:latin typeface="Gagalin" panose="00000500000000000000" pitchFamily="50" charset="0"/>
              </a:rPr>
              <a:t>kristian</a:t>
            </a: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personvognsmekaniker</a:t>
            </a:r>
          </a:p>
        </p:txBody>
      </p:sp>
      <p:pic>
        <p:nvPicPr>
          <p:cNvPr id="7" name="Onlinemedier 6" title="1. Mød Kristian">
            <a:hlinkClick r:id="" action="ppaction://media"/>
            <a:extLst>
              <a:ext uri="{FF2B5EF4-FFF2-40B4-BE49-F238E27FC236}">
                <a16:creationId xmlns:a16="http://schemas.microsoft.com/office/drawing/2014/main" id="{B0277BBE-7D6E-BFD0-8CF7-C40CD2186C4B}"/>
              </a:ext>
            </a:extLst>
          </p:cNvPr>
          <p:cNvPicPr>
            <a:picLocks noRot="1" noChangeAspect="1"/>
          </p:cNvPicPr>
          <p:nvPr>
            <a:videoFile r:link="rId1"/>
          </p:nvPr>
        </p:nvPicPr>
        <p:blipFill>
          <a:blip r:embed="rId4"/>
          <a:stretch>
            <a:fillRect/>
          </a:stretch>
        </p:blipFill>
        <p:spPr>
          <a:xfrm>
            <a:off x="2353952" y="2206658"/>
            <a:ext cx="7704448" cy="4340534"/>
          </a:xfrm>
          <a:prstGeom prst="rect">
            <a:avLst/>
          </a:prstGeom>
        </p:spPr>
      </p:pic>
    </p:spTree>
    <p:extLst>
      <p:ext uri="{BB962C8B-B14F-4D97-AF65-F5344CB8AC3E}">
        <p14:creationId xmlns:p14="http://schemas.microsoft.com/office/powerpoint/2010/main" val="77570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26899B1B-2995-6EE3-0087-1E8FB8D0E834}"/>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a:stretch/>
        </p:blipFill>
        <p:spPr>
          <a:xfrm flipH="1">
            <a:off x="1" y="1"/>
            <a:ext cx="12191998" cy="6857998"/>
          </a:xfrm>
          <a:prstGeom prst="rect">
            <a:avLst/>
          </a:prstGeom>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982240" y="3911361"/>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1084207" y="5017349"/>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Cykelmekaniker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161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Omsorg, sundhed</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Kontor, handel og 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Fødevarer, jordbrug</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Teknologi, byggeri</a:t>
            </a:r>
            <a:b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og transport</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kstfelt 2">
            <a:extLst>
              <a:ext uri="{FF2B5EF4-FFF2-40B4-BE49-F238E27FC236}">
                <a16:creationId xmlns:a16="http://schemas.microsoft.com/office/drawing/2014/main" id="{16E0AE22-485D-185A-6B89-35DE97CC1FEB}"/>
              </a:ext>
            </a:extLst>
          </p:cNvPr>
          <p:cNvSpPr txBox="1"/>
          <p:nvPr/>
        </p:nvSpPr>
        <p:spPr>
          <a:xfrm>
            <a:off x="1405465" y="711200"/>
            <a:ext cx="811053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Mød </a:t>
            </a:r>
            <a:r>
              <a:rPr lang="da-DK" sz="4000" dirty="0">
                <a:solidFill>
                  <a:srgbClr val="FFFFFF"/>
                </a:solidFill>
                <a:latin typeface="Gagalin" panose="00000500000000000000" pitchFamily="50" charset="0"/>
              </a:rPr>
              <a:t>malthe</a:t>
            </a: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cykelmekaniker</a:t>
            </a:r>
          </a:p>
        </p:txBody>
      </p:sp>
      <p:pic>
        <p:nvPicPr>
          <p:cNvPr id="2" name="Onlinemedier 1" title="1. Mød Malthe">
            <a:hlinkClick r:id="" action="ppaction://media"/>
            <a:extLst>
              <a:ext uri="{FF2B5EF4-FFF2-40B4-BE49-F238E27FC236}">
                <a16:creationId xmlns:a16="http://schemas.microsoft.com/office/drawing/2014/main" id="{1B96A7B4-64E7-7725-73FC-2BD0B57D36BB}"/>
              </a:ext>
            </a:extLst>
          </p:cNvPr>
          <p:cNvPicPr>
            <a:picLocks noRot="1" noChangeAspect="1"/>
          </p:cNvPicPr>
          <p:nvPr>
            <a:videoFile r:link="rId1"/>
          </p:nvPr>
        </p:nvPicPr>
        <p:blipFill>
          <a:blip r:embed="rId4"/>
          <a:stretch>
            <a:fillRect/>
          </a:stretch>
        </p:blipFill>
        <p:spPr>
          <a:xfrm>
            <a:off x="2220208" y="2234938"/>
            <a:ext cx="7751583" cy="4367089"/>
          </a:xfrm>
          <a:prstGeom prst="rect">
            <a:avLst/>
          </a:prstGeom>
        </p:spPr>
      </p:pic>
    </p:spTree>
    <p:extLst>
      <p:ext uri="{BB962C8B-B14F-4D97-AF65-F5344CB8AC3E}">
        <p14:creationId xmlns:p14="http://schemas.microsoft.com/office/powerpoint/2010/main" val="123713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pic>
        <p:nvPicPr>
          <p:cNvPr id="3" name="Billede 2" descr="Et billede, der indeholder skærmbillede, tekst, Font/skrifttype, sort&#10;&#10;Automatisk genereret beskrivelse">
            <a:extLst>
              <a:ext uri="{FF2B5EF4-FFF2-40B4-BE49-F238E27FC236}">
                <a16:creationId xmlns:a16="http://schemas.microsoft.com/office/drawing/2014/main" id="{11CE6AA3-E01C-1BC6-E34D-65716891EE29}"/>
              </a:ext>
            </a:extLst>
          </p:cNvPr>
          <p:cNvPicPr>
            <a:picLocks noChangeAspect="1"/>
          </p:cNvPicPr>
          <p:nvPr/>
        </p:nvPicPr>
        <p:blipFill rotWithShape="1">
          <a:blip r:embed="rId3">
            <a:extLst>
              <a:ext uri="{28A0092B-C50C-407E-A947-70E740481C1C}">
                <a14:useLocalDpi xmlns:a14="http://schemas.microsoft.com/office/drawing/2010/main" val="0"/>
              </a:ext>
            </a:extLst>
          </a:blip>
          <a:srcRect l="8961" t="47296" r="9198" b="44905"/>
          <a:stretch/>
        </p:blipFill>
        <p:spPr>
          <a:xfrm>
            <a:off x="707366" y="672861"/>
            <a:ext cx="8064301" cy="1086928"/>
          </a:xfrm>
          <a:prstGeom prst="rect">
            <a:avLst/>
          </a:prstGeom>
        </p:spPr>
      </p:pic>
      <p:sp>
        <p:nvSpPr>
          <p:cNvPr id="6" name="Tekstfelt 5">
            <a:extLst>
              <a:ext uri="{FF2B5EF4-FFF2-40B4-BE49-F238E27FC236}">
                <a16:creationId xmlns:a16="http://schemas.microsoft.com/office/drawing/2014/main" id="{7552AF1E-0CAF-A61A-B2E8-DB3D2BE791D2}"/>
              </a:ext>
            </a:extLst>
          </p:cNvPr>
          <p:cNvSpPr txBox="1"/>
          <p:nvPr/>
        </p:nvSpPr>
        <p:spPr>
          <a:xfrm>
            <a:off x="845388" y="2782669"/>
            <a:ext cx="66078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Brug den telefon I </a:t>
            </a:r>
            <a:r>
              <a:rPr kumimoji="0" lang="da-DK" sz="18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i</a:t>
            </a:r>
            <a:r>
              <a:rPr kumimoji="0" lang="da-DK"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forvejen bruger i gruppen til at tage billeder undervejs. I skal bruge det derhjemme.</a:t>
            </a:r>
          </a:p>
        </p:txBody>
      </p:sp>
      <p:pic>
        <p:nvPicPr>
          <p:cNvPr id="14" name="Billede 13" descr="Et billede, der indeholder skitse, design, sort-hvid&#10;&#10;Automatisk genereret beskrivelse">
            <a:extLst>
              <a:ext uri="{FF2B5EF4-FFF2-40B4-BE49-F238E27FC236}">
                <a16:creationId xmlns:a16="http://schemas.microsoft.com/office/drawing/2014/main" id="{D48E908A-6F4C-2598-30A4-829BCFDF901F}"/>
              </a:ext>
            </a:extLst>
          </p:cNvPr>
          <p:cNvPicPr>
            <a:picLocks noChangeAspect="1"/>
          </p:cNvPicPr>
          <p:nvPr/>
        </p:nvPicPr>
        <p:blipFill rotWithShape="1">
          <a:blip r:embed="rId4">
            <a:extLst>
              <a:ext uri="{28A0092B-C50C-407E-A947-70E740481C1C}">
                <a14:useLocalDpi xmlns:a14="http://schemas.microsoft.com/office/drawing/2010/main" val="0"/>
              </a:ext>
            </a:extLst>
          </a:blip>
          <a:srcRect l="26674" t="32264" r="18072" b="26875"/>
          <a:stretch/>
        </p:blipFill>
        <p:spPr>
          <a:xfrm>
            <a:off x="8587369" y="3382917"/>
            <a:ext cx="2679033" cy="2802222"/>
          </a:xfrm>
          <a:prstGeom prst="rect">
            <a:avLst/>
          </a:prstGeom>
        </p:spPr>
      </p:pic>
    </p:spTree>
    <p:extLst>
      <p:ext uri="{BB962C8B-B14F-4D97-AF65-F5344CB8AC3E}">
        <p14:creationId xmlns:p14="http://schemas.microsoft.com/office/powerpoint/2010/main" val="1727471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7999"/>
          </a:xfrm>
          <a:prstGeom prst="rect">
            <a:avLst/>
          </a:prstGeom>
          <a:solidFill>
            <a:srgbClr val="004243"/>
          </a:solidFill>
        </p:spPr>
      </p:pic>
      <p:pic>
        <p:nvPicPr>
          <p:cNvPr id="4" name="Billede 3" descr="Et billede, der indeholder Font/skrifttype, skærmbillede, tekst, Grafik&#10;&#10;Automatisk genereret beskrivelse">
            <a:extLst>
              <a:ext uri="{FF2B5EF4-FFF2-40B4-BE49-F238E27FC236}">
                <a16:creationId xmlns:a16="http://schemas.microsoft.com/office/drawing/2014/main" id="{8A4BA97D-D7EF-00BC-650A-0F111B7DA4C1}"/>
              </a:ext>
            </a:extLst>
          </p:cNvPr>
          <p:cNvPicPr>
            <a:picLocks noChangeAspect="1"/>
          </p:cNvPicPr>
          <p:nvPr/>
        </p:nvPicPr>
        <p:blipFill rotWithShape="1">
          <a:blip r:embed="rId4">
            <a:extLst>
              <a:ext uri="{28A0092B-C50C-407E-A947-70E740481C1C}">
                <a14:useLocalDpi xmlns:a14="http://schemas.microsoft.com/office/drawing/2010/main" val="0"/>
              </a:ext>
            </a:extLst>
          </a:blip>
          <a:srcRect l="7184" t="46730" r="6244" b="44381"/>
          <a:stretch/>
        </p:blipFill>
        <p:spPr>
          <a:xfrm>
            <a:off x="561474" y="4429683"/>
            <a:ext cx="7015874" cy="1018903"/>
          </a:xfrm>
          <a:prstGeom prst="rect">
            <a:avLst/>
          </a:prstGeom>
        </p:spPr>
      </p:pic>
    </p:spTree>
    <p:extLst>
      <p:ext uri="{BB962C8B-B14F-4D97-AF65-F5344CB8AC3E}">
        <p14:creationId xmlns:p14="http://schemas.microsoft.com/office/powerpoint/2010/main" val="3993550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4243"/>
        </a:solidFill>
        <a:effectLst/>
      </p:bgPr>
    </p:bg>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CC138A03-BF53-9E5D-CF27-AF4705C2C0B3}"/>
              </a:ext>
            </a:extLst>
          </p:cNvPr>
          <p:cNvPicPr>
            <a:picLocks noChangeAspect="1"/>
          </p:cNvPicPr>
          <p:nvPr/>
        </p:nvPicPr>
        <p:blipFill>
          <a:blip r:embed="rId3">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a:solidFill>
            <a:srgbClr val="004243"/>
          </a:solidFill>
        </p:spPr>
      </p:pic>
      <p:pic>
        <p:nvPicPr>
          <p:cNvPr id="3" name="Billede 2" descr="Et billede, der indeholder tekst, skærmbillede, Font/skrifttype, Grafik&#10;&#10;Automatisk genereret beskrivelse">
            <a:extLst>
              <a:ext uri="{FF2B5EF4-FFF2-40B4-BE49-F238E27FC236}">
                <a16:creationId xmlns:a16="http://schemas.microsoft.com/office/drawing/2014/main" id="{3521ADF2-B04D-7AF2-469E-41FF9A41F851}"/>
              </a:ext>
            </a:extLst>
          </p:cNvPr>
          <p:cNvPicPr>
            <a:picLocks noChangeAspect="1"/>
          </p:cNvPicPr>
          <p:nvPr/>
        </p:nvPicPr>
        <p:blipFill rotWithShape="1">
          <a:blip r:embed="rId4">
            <a:extLst>
              <a:ext uri="{28A0092B-C50C-407E-A947-70E740481C1C}">
                <a14:useLocalDpi xmlns:a14="http://schemas.microsoft.com/office/drawing/2010/main" val="0"/>
              </a:ext>
            </a:extLst>
          </a:blip>
          <a:srcRect l="26650" t="48127" r="26292" b="42349"/>
          <a:stretch/>
        </p:blipFill>
        <p:spPr>
          <a:xfrm>
            <a:off x="360072" y="4173226"/>
            <a:ext cx="3863583" cy="1105988"/>
          </a:xfrm>
          <a:prstGeom prst="rect">
            <a:avLst/>
          </a:prstGeom>
        </p:spPr>
      </p:pic>
      <p:sp>
        <p:nvSpPr>
          <p:cNvPr id="5" name="Tekstfelt 4">
            <a:extLst>
              <a:ext uri="{FF2B5EF4-FFF2-40B4-BE49-F238E27FC236}">
                <a16:creationId xmlns:a16="http://schemas.microsoft.com/office/drawing/2014/main" id="{8BB0E9A0-E196-7F16-71F2-6102E3053538}"/>
              </a:ext>
            </a:extLst>
          </p:cNvPr>
          <p:cNvSpPr txBox="1"/>
          <p:nvPr/>
        </p:nvSpPr>
        <p:spPr>
          <a:xfrm>
            <a:off x="360072" y="5191444"/>
            <a:ext cx="60944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(fortsat)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964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10926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Afrunding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5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Fælles opsamling og evaluering</a:t>
            </a:r>
          </a:p>
        </p:txBody>
      </p:sp>
      <p:sp>
        <p:nvSpPr>
          <p:cNvPr id="2" name="Titel 1">
            <a:extLst>
              <a:ext uri="{FF2B5EF4-FFF2-40B4-BE49-F238E27FC236}">
                <a16:creationId xmlns:a16="http://schemas.microsoft.com/office/drawing/2014/main" id="{A244FC52-F85E-5E2E-1A64-4C3D42F578B2}"/>
              </a:ext>
            </a:extLst>
          </p:cNvPr>
          <p:cNvSpPr>
            <a:spLocks noGrp="1"/>
          </p:cNvSpPr>
          <p:nvPr>
            <p:ph type="title"/>
          </p:nvPr>
        </p:nvSpPr>
        <p:spPr>
          <a:xfrm>
            <a:off x="904672" y="2331396"/>
            <a:ext cx="6387746" cy="3580120"/>
          </a:xfrm>
        </p:spPr>
        <p:txBody>
          <a:bodyPr anchor="ctr">
            <a:normAutofit fontScale="90000"/>
          </a:bodyPr>
          <a:lstStyle/>
          <a:p>
            <a:r>
              <a:rPr lang="da-DK" sz="2500" dirty="0"/>
              <a:t>Hvad jeg håber, I har fået ud af jeres besøg</a:t>
            </a:r>
            <a:br>
              <a:rPr lang="da-DK" sz="1800" dirty="0"/>
            </a:br>
            <a:br>
              <a:rPr lang="da-DK" sz="1800" dirty="0"/>
            </a:br>
            <a:r>
              <a:rPr lang="da-DK" sz="1800" dirty="0"/>
              <a:t>- </a:t>
            </a:r>
            <a:r>
              <a:rPr lang="da-DK" sz="2000" b="0" dirty="0"/>
              <a:t>Har fået en fornemmelse for hvad en erhvervsskole er for noget</a:t>
            </a:r>
            <a:br>
              <a:rPr lang="da-DK" sz="2000" b="0" dirty="0"/>
            </a:br>
            <a:br>
              <a:rPr lang="da-DK" sz="2000" b="0" dirty="0"/>
            </a:br>
            <a:r>
              <a:rPr lang="da-DK" sz="2000" b="0" dirty="0"/>
              <a:t>- Har fået et indblik i undervisningsformen – at det  eleverne lærer er noget de får lov til at prøve af og øve sig på i praksis. </a:t>
            </a:r>
            <a:br>
              <a:rPr lang="da-DK" sz="2000" b="0" dirty="0"/>
            </a:br>
            <a:br>
              <a:rPr lang="da-DK" sz="2000" b="0" dirty="0"/>
            </a:br>
            <a:r>
              <a:rPr lang="da-DK" sz="2000" b="0" dirty="0"/>
              <a:t>- at I blev lidt klogere på nogle af </a:t>
            </a:r>
            <a:r>
              <a:rPr lang="da-DK" sz="2000" b="0" dirty="0" err="1"/>
              <a:t>TEC’s</a:t>
            </a:r>
            <a:r>
              <a:rPr lang="da-DK" sz="2000" b="0" dirty="0"/>
              <a:t> uddannelser</a:t>
            </a:r>
            <a:br>
              <a:rPr lang="da-DK" sz="2000" b="0" dirty="0"/>
            </a:br>
            <a:br>
              <a:rPr lang="da-DK" sz="2000" b="0" dirty="0"/>
            </a:br>
            <a:br>
              <a:rPr lang="da-DK" sz="1800" dirty="0"/>
            </a:br>
            <a:endParaRPr lang="da-DK" sz="1800" dirty="0"/>
          </a:p>
        </p:txBody>
      </p:sp>
      <p:pic>
        <p:nvPicPr>
          <p:cNvPr id="4" name="Billede 3" descr="Et billede, der indeholder grotte&#10;&#10;Automatisk genereret beskrivelse">
            <a:extLst>
              <a:ext uri="{FF2B5EF4-FFF2-40B4-BE49-F238E27FC236}">
                <a16:creationId xmlns:a16="http://schemas.microsoft.com/office/drawing/2014/main" id="{313264EB-116C-67F0-E174-23ABF9336D56}"/>
              </a:ext>
            </a:extLst>
          </p:cNvPr>
          <p:cNvPicPr>
            <a:picLocks noChangeAspect="1"/>
          </p:cNvPicPr>
          <p:nvPr/>
        </p:nvPicPr>
        <p:blipFill rotWithShape="1">
          <a:blip r:embed="rId3">
            <a:extLst>
              <a:ext uri="{28A0092B-C50C-407E-A947-70E740481C1C}">
                <a14:useLocalDpi xmlns:a14="http://schemas.microsoft.com/office/drawing/2010/main" val="0"/>
              </a:ext>
            </a:extLst>
          </a:blip>
          <a:srcRect l="18752" t="15107" r="18996" b="42045"/>
          <a:stretch/>
        </p:blipFill>
        <p:spPr>
          <a:xfrm>
            <a:off x="7794424" y="3863057"/>
            <a:ext cx="1965155" cy="1913137"/>
          </a:xfrm>
          <a:prstGeom prst="rect">
            <a:avLst/>
          </a:prstGeom>
        </p:spPr>
      </p:pic>
      <p:pic>
        <p:nvPicPr>
          <p:cNvPr id="5" name="Billede 4" descr="Et billede, der indeholder spejl, Fiskeøjeobjektiv, sfære/kugle, cirkel&#10;&#10;Automatisk genereret beskrivelse">
            <a:extLst>
              <a:ext uri="{FF2B5EF4-FFF2-40B4-BE49-F238E27FC236}">
                <a16:creationId xmlns:a16="http://schemas.microsoft.com/office/drawing/2014/main" id="{1092F251-F71D-14F8-6D7A-94004439FF6A}"/>
              </a:ext>
            </a:extLst>
          </p:cNvPr>
          <p:cNvPicPr>
            <a:picLocks noChangeAspect="1"/>
          </p:cNvPicPr>
          <p:nvPr/>
        </p:nvPicPr>
        <p:blipFill rotWithShape="1">
          <a:blip r:embed="rId4">
            <a:extLst>
              <a:ext uri="{28A0092B-C50C-407E-A947-70E740481C1C}">
                <a14:useLocalDpi xmlns:a14="http://schemas.microsoft.com/office/drawing/2010/main" val="0"/>
              </a:ext>
            </a:extLst>
          </a:blip>
          <a:srcRect l="15089" t="25372" r="27418" b="34901"/>
          <a:stretch/>
        </p:blipFill>
        <p:spPr>
          <a:xfrm>
            <a:off x="8607319" y="1279993"/>
            <a:ext cx="2787589" cy="2724466"/>
          </a:xfrm>
          <a:prstGeom prst="rect">
            <a:avLst/>
          </a:prstGeom>
        </p:spPr>
      </p:pic>
    </p:spTree>
    <p:extLst>
      <p:ext uri="{BB962C8B-B14F-4D97-AF65-F5344CB8AC3E}">
        <p14:creationId xmlns:p14="http://schemas.microsoft.com/office/powerpoint/2010/main" val="1041158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Elevevaluering</a:t>
            </a:r>
          </a:p>
        </p:txBody>
      </p:sp>
      <p:pic>
        <p:nvPicPr>
          <p:cNvPr id="6" name="Billede 5">
            <a:extLst>
              <a:ext uri="{FF2B5EF4-FFF2-40B4-BE49-F238E27FC236}">
                <a16:creationId xmlns:a16="http://schemas.microsoft.com/office/drawing/2014/main" id="{D5126112-31D1-DD4F-9F81-C76AD70AAFCE}"/>
              </a:ext>
            </a:extLst>
          </p:cNvPr>
          <p:cNvPicPr>
            <a:picLocks noChangeAspect="1"/>
          </p:cNvPicPr>
          <p:nvPr/>
        </p:nvPicPr>
        <p:blipFill>
          <a:blip r:embed="rId3"/>
          <a:stretch>
            <a:fillRect/>
          </a:stretch>
        </p:blipFill>
        <p:spPr>
          <a:xfrm>
            <a:off x="3914950" y="2413518"/>
            <a:ext cx="4602245" cy="3405662"/>
          </a:xfrm>
          <a:prstGeom prst="rect">
            <a:avLst/>
          </a:prstGeom>
        </p:spPr>
      </p:pic>
    </p:spTree>
    <p:extLst>
      <p:ext uri="{BB962C8B-B14F-4D97-AF65-F5344CB8AC3E}">
        <p14:creationId xmlns:p14="http://schemas.microsoft.com/office/powerpoint/2010/main" val="3696356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5" hidden="1">
            <a:extLst>
              <a:ext uri="{FF2B5EF4-FFF2-40B4-BE49-F238E27FC236}">
                <a16:creationId xmlns:a16="http://schemas.microsoft.com/office/drawing/2014/main" id="{8051A2E5-69BA-132A-AB0C-76E0F817859E}"/>
              </a:ext>
            </a:extLst>
          </p:cNvPr>
          <p:cNvSpPr txBox="1">
            <a:spLocks/>
          </p:cNvSpPr>
          <p:nvPr/>
        </p:nvSpPr>
        <p:spPr>
          <a:xfrm>
            <a:off x="48110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Omsorg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sundhed</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pædagogik</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1" name="Subtitle 5" hidden="1">
            <a:extLst>
              <a:ext uri="{FF2B5EF4-FFF2-40B4-BE49-F238E27FC236}">
                <a16:creationId xmlns:a16="http://schemas.microsoft.com/office/drawing/2014/main" id="{A5024B68-89DD-E019-A445-4A3AB3221065}"/>
              </a:ext>
            </a:extLst>
          </p:cNvPr>
          <p:cNvSpPr txBox="1">
            <a:spLocks/>
          </p:cNvSpPr>
          <p:nvPr/>
        </p:nvSpPr>
        <p:spPr>
          <a:xfrm>
            <a:off x="3385564"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Kontor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handel</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forretningsservice</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2" name="Subtitle 5" hidden="1">
            <a:extLst>
              <a:ext uri="{FF2B5EF4-FFF2-40B4-BE49-F238E27FC236}">
                <a16:creationId xmlns:a16="http://schemas.microsoft.com/office/drawing/2014/main" id="{C422A577-7601-ABEE-21D4-496A19A2B388}"/>
              </a:ext>
            </a:extLst>
          </p:cNvPr>
          <p:cNvSpPr txBox="1">
            <a:spLocks/>
          </p:cNvSpPr>
          <p:nvPr/>
        </p:nvSpPr>
        <p:spPr>
          <a:xfrm>
            <a:off x="6286438"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Fødevarer</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jordbrug</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oplevelser</a:t>
            </a:r>
            <a:endPar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3" name="Subtitle 5" hidden="1">
            <a:extLst>
              <a:ext uri="{FF2B5EF4-FFF2-40B4-BE49-F238E27FC236}">
                <a16:creationId xmlns:a16="http://schemas.microsoft.com/office/drawing/2014/main" id="{F85EA498-5998-B381-8287-7DD82FA7131A}"/>
              </a:ext>
            </a:extLst>
          </p:cNvPr>
          <p:cNvSpPr txBox="1">
            <a:spLocks/>
          </p:cNvSpPr>
          <p:nvPr/>
        </p:nvSpPr>
        <p:spPr>
          <a:xfrm>
            <a:off x="9190895" y="5181247"/>
            <a:ext cx="2519998" cy="489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Teknologi</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t>
            </a: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byggeri</a:t>
            </a:r>
            <a:b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DK" sz="1600" b="1"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mn-cs"/>
              </a:rPr>
              <a:t>og</a:t>
            </a:r>
            <a:r>
              <a:rPr kumimoji="0" lang="en-DK"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transport</a:t>
            </a:r>
          </a:p>
        </p:txBody>
      </p:sp>
      <p:sp>
        <p:nvSpPr>
          <p:cNvPr id="15" name="Tekstfelt 14">
            <a:extLst>
              <a:ext uri="{FF2B5EF4-FFF2-40B4-BE49-F238E27FC236}">
                <a16:creationId xmlns:a16="http://schemas.microsoft.com/office/drawing/2014/main" id="{45004494-39FA-2994-49E9-2819C7433CFB}"/>
              </a:ext>
            </a:extLst>
          </p:cNvPr>
          <p:cNvSpPr txBox="1"/>
          <p:nvPr/>
        </p:nvSpPr>
        <p:spPr>
          <a:xfrm>
            <a:off x="904672" y="860245"/>
            <a:ext cx="55955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lærerevaluering</a:t>
            </a:r>
          </a:p>
        </p:txBody>
      </p:sp>
      <p:pic>
        <p:nvPicPr>
          <p:cNvPr id="2" name="Billede 1">
            <a:extLst>
              <a:ext uri="{FF2B5EF4-FFF2-40B4-BE49-F238E27FC236}">
                <a16:creationId xmlns:a16="http://schemas.microsoft.com/office/drawing/2014/main" id="{27D3B6B3-B939-38F4-9608-355A89293919}"/>
              </a:ext>
            </a:extLst>
          </p:cNvPr>
          <p:cNvPicPr>
            <a:picLocks noChangeAspect="1"/>
          </p:cNvPicPr>
          <p:nvPr/>
        </p:nvPicPr>
        <p:blipFill>
          <a:blip r:embed="rId3"/>
          <a:stretch>
            <a:fillRect/>
          </a:stretch>
        </p:blipFill>
        <p:spPr>
          <a:xfrm>
            <a:off x="3495312" y="2519235"/>
            <a:ext cx="5052340" cy="3534788"/>
          </a:xfrm>
          <a:prstGeom prst="rect">
            <a:avLst/>
          </a:prstGeom>
        </p:spPr>
      </p:pic>
    </p:spTree>
    <p:extLst>
      <p:ext uri="{BB962C8B-B14F-4D97-AF65-F5344CB8AC3E}">
        <p14:creationId xmlns:p14="http://schemas.microsoft.com/office/powerpoint/2010/main" val="3882310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F077BAB-7EBC-5D23-B5DE-2C27C25511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6289" y="6059150"/>
            <a:ext cx="1177143" cy="360000"/>
          </a:xfrm>
          <a:prstGeom prst="rect">
            <a:avLst/>
          </a:prstGeom>
        </p:spPr>
      </p:pic>
      <p:pic>
        <p:nvPicPr>
          <p:cNvPr id="14" name="Picture 13">
            <a:extLst>
              <a:ext uri="{FF2B5EF4-FFF2-40B4-BE49-F238E27FC236}">
                <a16:creationId xmlns:a16="http://schemas.microsoft.com/office/drawing/2014/main" id="{CA921A06-81B7-713D-876A-E7DD0F239E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5718" y="6059150"/>
            <a:ext cx="831683" cy="360000"/>
          </a:xfrm>
          <a:prstGeom prst="rect">
            <a:avLst/>
          </a:prstGeom>
        </p:spPr>
      </p:pic>
      <p:pic>
        <p:nvPicPr>
          <p:cNvPr id="2" name="Graphic 1">
            <a:extLst>
              <a:ext uri="{FF2B5EF4-FFF2-40B4-BE49-F238E27FC236}">
                <a16:creationId xmlns:a16="http://schemas.microsoft.com/office/drawing/2014/main" id="{5D65870D-3CD5-4365-E54D-E6836BE0B6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35388" y="6059402"/>
            <a:ext cx="870546" cy="360000"/>
          </a:xfrm>
          <a:prstGeom prst="rect">
            <a:avLst/>
          </a:prstGeom>
        </p:spPr>
      </p:pic>
      <p:pic>
        <p:nvPicPr>
          <p:cNvPr id="3" name="Picture 2">
            <a:extLst>
              <a:ext uri="{FF2B5EF4-FFF2-40B4-BE49-F238E27FC236}">
                <a16:creationId xmlns:a16="http://schemas.microsoft.com/office/drawing/2014/main" id="{CDC15C28-EDCF-6C6F-FB1E-424102D3337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0571" y="6078654"/>
            <a:ext cx="1783432" cy="358699"/>
          </a:xfrm>
          <a:prstGeom prst="rect">
            <a:avLst/>
          </a:prstGeom>
        </p:spPr>
      </p:pic>
      <p:sp>
        <p:nvSpPr>
          <p:cNvPr id="4" name="Tekstfelt 3">
            <a:extLst>
              <a:ext uri="{FF2B5EF4-FFF2-40B4-BE49-F238E27FC236}">
                <a16:creationId xmlns:a16="http://schemas.microsoft.com/office/drawing/2014/main" id="{5951C673-A503-F76F-3FF8-E191FAD603EA}"/>
              </a:ext>
            </a:extLst>
          </p:cNvPr>
          <p:cNvSpPr txBox="1"/>
          <p:nvPr/>
        </p:nvSpPr>
        <p:spPr>
          <a:xfrm>
            <a:off x="2832589" y="1983112"/>
            <a:ext cx="65268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6000" b="1"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TAK FOR I DAG</a:t>
            </a:r>
          </a:p>
        </p:txBody>
      </p:sp>
    </p:spTree>
    <p:extLst>
      <p:ext uri="{BB962C8B-B14F-4D97-AF65-F5344CB8AC3E}">
        <p14:creationId xmlns:p14="http://schemas.microsoft.com/office/powerpoint/2010/main" val="3498843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show="0">
  <p:cSld>
    <p:bg>
      <p:bgPr>
        <a:solidFill>
          <a:schemeClr val="tx1"/>
        </a:solidFill>
        <a:effectLst/>
      </p:bgPr>
    </p:bg>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15141DAC-C749-0791-6ACA-66643DC2038A}"/>
              </a:ext>
            </a:extLst>
          </p:cNvPr>
          <p:cNvGraphicFramePr>
            <a:graphicFrameLocks noGrp="1"/>
          </p:cNvGraphicFramePr>
          <p:nvPr>
            <p:extLst>
              <p:ext uri="{D42A27DB-BD31-4B8C-83A1-F6EECF244321}">
                <p14:modId xmlns:p14="http://schemas.microsoft.com/office/powerpoint/2010/main" val="397993975"/>
              </p:ext>
            </p:extLst>
          </p:nvPr>
        </p:nvGraphicFramePr>
        <p:xfrm>
          <a:off x="2870200" y="2003742"/>
          <a:ext cx="6451600" cy="4234815"/>
        </p:xfrm>
        <a:graphic>
          <a:graphicData uri="http://schemas.openxmlformats.org/drawingml/2006/table">
            <a:tbl>
              <a:tblPr/>
              <a:tblGrid>
                <a:gridCol w="2794000">
                  <a:extLst>
                    <a:ext uri="{9D8B030D-6E8A-4147-A177-3AD203B41FA5}">
                      <a16:colId xmlns:a16="http://schemas.microsoft.com/office/drawing/2014/main" val="1848141512"/>
                    </a:ext>
                  </a:extLst>
                </a:gridCol>
                <a:gridCol w="3657600">
                  <a:extLst>
                    <a:ext uri="{9D8B030D-6E8A-4147-A177-3AD203B41FA5}">
                      <a16:colId xmlns:a16="http://schemas.microsoft.com/office/drawing/2014/main" val="1466298262"/>
                    </a:ext>
                  </a:extLst>
                </a:gridCol>
              </a:tblGrid>
              <a:tr h="190500">
                <a:tc>
                  <a:txBody>
                    <a:bodyPr/>
                    <a:lstStyle/>
                    <a:p>
                      <a:pPr algn="l" fontAlgn="b"/>
                      <a:r>
                        <a:rPr lang="da-DK" sz="1100" b="0" i="0" u="none" strike="noStrike">
                          <a:solidFill>
                            <a:schemeClr val="bg1"/>
                          </a:solidFill>
                          <a:effectLst/>
                          <a:latin typeface="Calibri" panose="020F0502020204030204" pitchFamily="34" charset="0"/>
                        </a:rPr>
                        <a:t>Mød Sarah</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2">
                            <a:extLst>
                              <a:ext uri="{A12FA001-AC4F-418D-AE19-62706E023703}">
                                <ahyp:hlinkClr xmlns:ahyp="http://schemas.microsoft.com/office/drawing/2018/hyperlinkcolor" val="tx"/>
                              </a:ext>
                            </a:extLst>
                          </a:hlinkClick>
                        </a:rPr>
                        <a:t>www.copenhagenskills.dk/Sarah/ </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07606903"/>
                  </a:ext>
                </a:extLst>
              </a:tr>
              <a:tr h="190500">
                <a:tc>
                  <a:txBody>
                    <a:bodyPr/>
                    <a:lstStyle/>
                    <a:p>
                      <a:pPr algn="l" fontAlgn="b"/>
                      <a:r>
                        <a:rPr lang="da-DK" sz="1100" b="0" i="0" u="none" strike="noStrike">
                          <a:solidFill>
                            <a:schemeClr val="bg1"/>
                          </a:solidFill>
                          <a:effectLst/>
                          <a:latin typeface="Calibri" panose="020F0502020204030204" pitchFamily="34" charset="0"/>
                        </a:rPr>
                        <a:t>1. Montering main del 1</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www.copenhagenskills.dk/montering-1/</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135988616"/>
                  </a:ext>
                </a:extLst>
              </a:tr>
              <a:tr h="190500">
                <a:tc>
                  <a:txBody>
                    <a:bodyPr/>
                    <a:lstStyle/>
                    <a:p>
                      <a:pPr algn="l" fontAlgn="b"/>
                      <a:r>
                        <a:rPr lang="da-DK" sz="1100" b="0" i="0" u="none" strike="noStrike">
                          <a:solidFill>
                            <a:schemeClr val="bg1"/>
                          </a:solidFill>
                          <a:effectLst/>
                          <a:latin typeface="Calibri" panose="020F0502020204030204" pitchFamily="34" charset="0"/>
                        </a:rPr>
                        <a:t>2. Klargøring </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www.copenhagenskills.dk/klargoering-forfradaase/</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493363853"/>
                  </a:ext>
                </a:extLst>
              </a:tr>
              <a:tr h="190500">
                <a:tc>
                  <a:txBody>
                    <a:bodyPr/>
                    <a:lstStyle/>
                    <a:p>
                      <a:pPr algn="l" fontAlgn="b"/>
                      <a:r>
                        <a:rPr lang="da-DK" sz="1100" b="0" i="0" u="none" strike="noStrike">
                          <a:solidFill>
                            <a:schemeClr val="bg1"/>
                          </a:solidFill>
                          <a:effectLst/>
                          <a:latin typeface="Calibri" panose="020F0502020204030204" pitchFamily="34" charset="0"/>
                        </a:rPr>
                        <a:t>3. Montér forfradåse</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5">
                            <a:extLst>
                              <a:ext uri="{A12FA001-AC4F-418D-AE19-62706E023703}">
                                <ahyp:hlinkClr xmlns:ahyp="http://schemas.microsoft.com/office/drawing/2018/hyperlinkcolor" val="tx"/>
                              </a:ext>
                            </a:extLst>
                          </a:hlinkClick>
                        </a:rPr>
                        <a:t>www.copenhagenskills.dk/montering-forfradaase/</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631341789"/>
                  </a:ext>
                </a:extLst>
              </a:tr>
              <a:tr h="190500">
                <a:tc>
                  <a:txBody>
                    <a:bodyPr/>
                    <a:lstStyle/>
                    <a:p>
                      <a:pPr algn="l" fontAlgn="b"/>
                      <a:r>
                        <a:rPr lang="da-DK" sz="1100" b="0" i="0" u="none" strike="noStrike">
                          <a:solidFill>
                            <a:schemeClr val="bg1"/>
                          </a:solidFill>
                          <a:effectLst/>
                          <a:latin typeface="Calibri" panose="020F0502020204030204" pitchFamily="34" charset="0"/>
                        </a:rPr>
                        <a:t>4. Klargøring af kabel</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6">
                            <a:extLst>
                              <a:ext uri="{A12FA001-AC4F-418D-AE19-62706E023703}">
                                <ahyp:hlinkClr xmlns:ahyp="http://schemas.microsoft.com/office/drawing/2018/hyperlinkcolor" val="tx"/>
                              </a:ext>
                            </a:extLst>
                          </a:hlinkClick>
                        </a:rPr>
                        <a:t>www.copenhagenskills.dk/klargoering-kabel/</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223784456"/>
                  </a:ext>
                </a:extLst>
              </a:tr>
              <a:tr h="190500">
                <a:tc>
                  <a:txBody>
                    <a:bodyPr/>
                    <a:lstStyle/>
                    <a:p>
                      <a:pPr algn="l" fontAlgn="b"/>
                      <a:r>
                        <a:rPr lang="da-DK" sz="1100" b="0" i="0" u="none" strike="noStrike">
                          <a:solidFill>
                            <a:schemeClr val="bg1"/>
                          </a:solidFill>
                          <a:effectLst/>
                          <a:latin typeface="Calibri" panose="020F0502020204030204" pitchFamily="34" charset="0"/>
                        </a:rPr>
                        <a:t>5. Montér 1-polet afbryder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7">
                            <a:extLst>
                              <a:ext uri="{A12FA001-AC4F-418D-AE19-62706E023703}">
                                <ahyp:hlinkClr xmlns:ahyp="http://schemas.microsoft.com/office/drawing/2018/hyperlinkcolor" val="tx"/>
                              </a:ext>
                            </a:extLst>
                          </a:hlinkClick>
                        </a:rPr>
                        <a:t>www.copenhagenskills.dk/monter-afbryder/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992225610"/>
                  </a:ext>
                </a:extLst>
              </a:tr>
              <a:tr h="190500">
                <a:tc>
                  <a:txBody>
                    <a:bodyPr/>
                    <a:lstStyle/>
                    <a:p>
                      <a:pPr algn="l" fontAlgn="b"/>
                      <a:r>
                        <a:rPr lang="da-DK" sz="1100" b="0" i="0" u="none" strike="noStrike">
                          <a:solidFill>
                            <a:schemeClr val="bg1"/>
                          </a:solidFill>
                          <a:effectLst/>
                          <a:latin typeface="Calibri" panose="020F0502020204030204" pitchFamily="34" charset="0"/>
                        </a:rPr>
                        <a:t>6. Tilslut spot</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8">
                            <a:extLst>
                              <a:ext uri="{A12FA001-AC4F-418D-AE19-62706E023703}">
                                <ahyp:hlinkClr xmlns:ahyp="http://schemas.microsoft.com/office/drawing/2018/hyperlinkcolor" val="tx"/>
                              </a:ext>
                            </a:extLst>
                          </a:hlinkClick>
                        </a:rPr>
                        <a:t>www.copenhagenskills.dk/tilslut-spot/</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413766017"/>
                  </a:ext>
                </a:extLst>
              </a:tr>
              <a:tr h="190500">
                <a:tc>
                  <a:txBody>
                    <a:bodyPr/>
                    <a:lstStyle/>
                    <a:p>
                      <a:pPr algn="l" fontAlgn="b"/>
                      <a:r>
                        <a:rPr lang="da-DK" sz="1100" b="0" i="0" u="none" strike="noStrike">
                          <a:solidFill>
                            <a:schemeClr val="bg1"/>
                          </a:solidFill>
                          <a:effectLst/>
                          <a:latin typeface="Calibri" panose="020F0502020204030204" pitchFamily="34" charset="0"/>
                        </a:rPr>
                        <a:t>7. Tilslut strømforsyning</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9">
                            <a:extLst>
                              <a:ext uri="{A12FA001-AC4F-418D-AE19-62706E023703}">
                                <ahyp:hlinkClr xmlns:ahyp="http://schemas.microsoft.com/office/drawing/2018/hyperlinkcolor" val="tx"/>
                              </a:ext>
                            </a:extLst>
                          </a:hlinkClick>
                        </a:rPr>
                        <a:t>www.copenhagenskills.dk/tilslut-stroemforsyning/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683799223"/>
                  </a:ext>
                </a:extLst>
              </a:tr>
              <a:tr h="190500">
                <a:tc>
                  <a:txBody>
                    <a:bodyPr/>
                    <a:lstStyle/>
                    <a:p>
                      <a:pPr algn="l" fontAlgn="b"/>
                      <a:r>
                        <a:rPr lang="da-DK" sz="1100" b="0" i="0" u="none" strike="noStrike">
                          <a:solidFill>
                            <a:schemeClr val="bg1"/>
                          </a:solidFill>
                          <a:effectLst/>
                          <a:latin typeface="Calibri" panose="020F0502020204030204" pitchFamily="34" charset="0"/>
                        </a:rPr>
                        <a:t>1. Montering main del 2</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0">
                            <a:extLst>
                              <a:ext uri="{A12FA001-AC4F-418D-AE19-62706E023703}">
                                <ahyp:hlinkClr xmlns:ahyp="http://schemas.microsoft.com/office/drawing/2018/hyperlinkcolor" val="tx"/>
                              </a:ext>
                            </a:extLst>
                          </a:hlinkClick>
                        </a:rPr>
                        <a:t>www.copenhagenskills.dk/montering-2/</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4047572189"/>
                  </a:ext>
                </a:extLst>
              </a:tr>
              <a:tr h="190500">
                <a:tc>
                  <a:txBody>
                    <a:bodyPr/>
                    <a:lstStyle/>
                    <a:p>
                      <a:pPr algn="l" fontAlgn="b"/>
                      <a:r>
                        <a:rPr lang="da-DK" sz="1100" b="0" i="0" u="none" strike="noStrike">
                          <a:solidFill>
                            <a:schemeClr val="bg1"/>
                          </a:solidFill>
                          <a:effectLst/>
                          <a:latin typeface="Calibri" panose="020F0502020204030204" pitchFamily="34" charset="0"/>
                        </a:rPr>
                        <a:t>2. Træk ledninger og montér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1">
                            <a:extLst>
                              <a:ext uri="{A12FA001-AC4F-418D-AE19-62706E023703}">
                                <ahyp:hlinkClr xmlns:ahyp="http://schemas.microsoft.com/office/drawing/2018/hyperlinkcolor" val="tx"/>
                              </a:ext>
                            </a:extLst>
                          </a:hlinkClick>
                        </a:rPr>
                        <a:t>www.copenhagenskills.dk/traek-ledninger/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101771703"/>
                  </a:ext>
                </a:extLst>
              </a:tr>
              <a:tr h="190500">
                <a:tc>
                  <a:txBody>
                    <a:bodyPr/>
                    <a:lstStyle/>
                    <a:p>
                      <a:pPr algn="l" fontAlgn="b"/>
                      <a:r>
                        <a:rPr lang="da-DK" sz="1100" b="0" i="0" u="none" strike="noStrike">
                          <a:solidFill>
                            <a:schemeClr val="bg1"/>
                          </a:solidFill>
                          <a:effectLst/>
                          <a:latin typeface="Calibri" panose="020F0502020204030204" pitchFamily="34" charset="0"/>
                        </a:rPr>
                        <a:t>3. Montér kroneafbryder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2">
                            <a:extLst>
                              <a:ext uri="{A12FA001-AC4F-418D-AE19-62706E023703}">
                                <ahyp:hlinkClr xmlns:ahyp="http://schemas.microsoft.com/office/drawing/2018/hyperlinkcolor" val="tx"/>
                              </a:ext>
                            </a:extLst>
                          </a:hlinkClick>
                        </a:rPr>
                        <a:t>www.copenhagenskills.dk/monter-kroneafbryder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909796048"/>
                  </a:ext>
                </a:extLst>
              </a:tr>
              <a:tr h="190500">
                <a:tc>
                  <a:txBody>
                    <a:bodyPr/>
                    <a:lstStyle/>
                    <a:p>
                      <a:pPr algn="l" fontAlgn="b"/>
                      <a:r>
                        <a:rPr lang="da-DK" sz="1100" b="0" i="0" u="none" strike="noStrike">
                          <a:solidFill>
                            <a:schemeClr val="bg1"/>
                          </a:solidFill>
                          <a:effectLst/>
                          <a:latin typeface="Calibri" panose="020F0502020204030204" pitchFamily="34" charset="0"/>
                        </a:rPr>
                        <a:t>4. Tilslut spot</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3">
                            <a:extLst>
                              <a:ext uri="{A12FA001-AC4F-418D-AE19-62706E023703}">
                                <ahyp:hlinkClr xmlns:ahyp="http://schemas.microsoft.com/office/drawing/2018/hyperlinkcolor" val="tx"/>
                              </a:ext>
                            </a:extLst>
                          </a:hlinkClick>
                        </a:rPr>
                        <a:t>www.copenhagenskills.dk/tilslut-spot-2/</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936359800"/>
                  </a:ext>
                </a:extLst>
              </a:tr>
              <a:tr h="190500">
                <a:tc>
                  <a:txBody>
                    <a:bodyPr/>
                    <a:lstStyle/>
                    <a:p>
                      <a:pPr algn="l" fontAlgn="b"/>
                      <a:r>
                        <a:rPr lang="da-DK" sz="1100" b="0" i="0" u="none" strike="noStrike">
                          <a:solidFill>
                            <a:schemeClr val="bg1"/>
                          </a:solidFill>
                          <a:effectLst/>
                          <a:latin typeface="Calibri" panose="020F0502020204030204" pitchFamily="34" charset="0"/>
                        </a:rPr>
                        <a:t>5. Tilslut strømforsyning</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4">
                            <a:extLst>
                              <a:ext uri="{A12FA001-AC4F-418D-AE19-62706E023703}">
                                <ahyp:hlinkClr xmlns:ahyp="http://schemas.microsoft.com/office/drawing/2018/hyperlinkcolor" val="tx"/>
                              </a:ext>
                            </a:extLst>
                          </a:hlinkClick>
                        </a:rPr>
                        <a:t>www.copenhagenskills.dk/tilslut-stroemforsyning-2/</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389408705"/>
                  </a:ext>
                </a:extLst>
              </a:tr>
              <a:tr h="190500">
                <a:tc>
                  <a:txBody>
                    <a:bodyPr/>
                    <a:lstStyle/>
                    <a:p>
                      <a:pPr algn="l" fontAlgn="b"/>
                      <a:r>
                        <a:rPr lang="da-DK" sz="1100" b="0" i="0" u="none" strike="noStrike">
                          <a:solidFill>
                            <a:schemeClr val="bg1"/>
                          </a:solidFill>
                          <a:effectLst/>
                          <a:latin typeface="Calibri" panose="020F0502020204030204" pitchFamily="34" charset="0"/>
                        </a:rPr>
                        <a:t>1. Ekstraopgave</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5">
                            <a:extLst>
                              <a:ext uri="{A12FA001-AC4F-418D-AE19-62706E023703}">
                                <ahyp:hlinkClr xmlns:ahyp="http://schemas.microsoft.com/office/drawing/2018/hyperlinkcolor" val="tx"/>
                              </a:ext>
                            </a:extLst>
                          </a:hlinkClick>
                        </a:rPr>
                        <a:t>www.copenhagenskills.dk/ekstraopgave/</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531476654"/>
                  </a:ext>
                </a:extLst>
              </a:tr>
              <a:tr h="190500">
                <a:tc>
                  <a:txBody>
                    <a:bodyPr/>
                    <a:lstStyle/>
                    <a:p>
                      <a:pPr algn="l" fontAlgn="b"/>
                      <a:r>
                        <a:rPr lang="da-DK" sz="1100" b="0" i="0" u="none" strike="noStrike">
                          <a:solidFill>
                            <a:schemeClr val="bg1"/>
                          </a:solidFill>
                          <a:effectLst/>
                          <a:latin typeface="Calibri" panose="020F0502020204030204" pitchFamily="34" charset="0"/>
                        </a:rPr>
                        <a:t>2. Klargøring </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6">
                            <a:extLst>
                              <a:ext uri="{A12FA001-AC4F-418D-AE19-62706E023703}">
                                <ahyp:hlinkClr xmlns:ahyp="http://schemas.microsoft.com/office/drawing/2018/hyperlinkcolor" val="tx"/>
                              </a:ext>
                            </a:extLst>
                          </a:hlinkClick>
                        </a:rPr>
                        <a:t>www.copenhagenskills.dk/klargoering-2/</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4022867959"/>
                  </a:ext>
                </a:extLst>
              </a:tr>
              <a:tr h="190500">
                <a:tc>
                  <a:txBody>
                    <a:bodyPr/>
                    <a:lstStyle/>
                    <a:p>
                      <a:pPr algn="l" fontAlgn="b"/>
                      <a:r>
                        <a:rPr lang="da-DK" sz="1100" b="0" i="0" u="none" strike="noStrike">
                          <a:solidFill>
                            <a:schemeClr val="bg1"/>
                          </a:solidFill>
                          <a:effectLst/>
                          <a:latin typeface="Calibri" panose="020F0502020204030204" pitchFamily="34" charset="0"/>
                        </a:rPr>
                        <a:t>3. Montering af lampeledning</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7">
                            <a:extLst>
                              <a:ext uri="{A12FA001-AC4F-418D-AE19-62706E023703}">
                                <ahyp:hlinkClr xmlns:ahyp="http://schemas.microsoft.com/office/drawing/2018/hyperlinkcolor" val="tx"/>
                              </a:ext>
                            </a:extLst>
                          </a:hlinkClick>
                        </a:rPr>
                        <a:t>www.copenhagenskills.dk/montering-lampeledning/</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069303678"/>
                  </a:ext>
                </a:extLst>
              </a:tr>
              <a:tr h="190500">
                <a:tc>
                  <a:txBody>
                    <a:bodyPr/>
                    <a:lstStyle/>
                    <a:p>
                      <a:pPr algn="l" fontAlgn="b"/>
                      <a:r>
                        <a:rPr lang="da-DK" sz="1100" b="0" i="0" u="none" strike="noStrike">
                          <a:solidFill>
                            <a:schemeClr val="bg1"/>
                          </a:solidFill>
                          <a:effectLst/>
                          <a:latin typeface="Calibri" panose="020F0502020204030204" pitchFamily="34" charset="0"/>
                        </a:rPr>
                        <a:t>5. Tilslut strømforsyning</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8">
                            <a:extLst>
                              <a:ext uri="{A12FA001-AC4F-418D-AE19-62706E023703}">
                                <ahyp:hlinkClr xmlns:ahyp="http://schemas.microsoft.com/office/drawing/2018/hyperlinkcolor" val="tx"/>
                              </a:ext>
                            </a:extLst>
                          </a:hlinkClick>
                        </a:rPr>
                        <a:t>www.copenhagenskills.dk/tilslut-stroemforsyning-ekstra/</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515147948"/>
                  </a:ext>
                </a:extLst>
              </a:tr>
              <a:tr h="190500">
                <a:tc>
                  <a:txBody>
                    <a:bodyPr/>
                    <a:lstStyle/>
                    <a:p>
                      <a:pPr algn="l" fontAlgn="b"/>
                      <a:r>
                        <a:rPr lang="da-DK" sz="1100" b="0" i="0" u="none" strike="noStrike">
                          <a:solidFill>
                            <a:schemeClr val="bg1"/>
                          </a:solidFill>
                          <a:effectLst/>
                          <a:latin typeface="Calibri" panose="020F0502020204030204" pitchFamily="34" charset="0"/>
                        </a:rPr>
                        <a:t>Introdag på elektriker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9">
                            <a:extLst>
                              <a:ext uri="{A12FA001-AC4F-418D-AE19-62706E023703}">
                                <ahyp:hlinkClr xmlns:ahyp="http://schemas.microsoft.com/office/drawing/2018/hyperlinkcolor" val="tx"/>
                              </a:ext>
                            </a:extLst>
                          </a:hlinkClick>
                        </a:rPr>
                        <a:t>www.copenhagenskills.dk/introdag-elektriker/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378510896"/>
                  </a:ext>
                </a:extLst>
              </a:tr>
              <a:tr h="190500">
                <a:tc>
                  <a:txBody>
                    <a:bodyPr/>
                    <a:lstStyle/>
                    <a:p>
                      <a:pPr algn="l" fontAlgn="b"/>
                      <a:r>
                        <a:rPr lang="da-DK" sz="1100" b="0" i="0" u="none" strike="noStrike">
                          <a:solidFill>
                            <a:schemeClr val="bg1"/>
                          </a:solidFill>
                          <a:effectLst/>
                          <a:latin typeface="Calibri" panose="020F0502020204030204" pitchFamily="34" charset="0"/>
                        </a:rPr>
                        <a:t>1. Afmontering</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20">
                            <a:extLst>
                              <a:ext uri="{A12FA001-AC4F-418D-AE19-62706E023703}">
                                <ahyp:hlinkClr xmlns:ahyp="http://schemas.microsoft.com/office/drawing/2018/hyperlinkcolor" val="tx"/>
                              </a:ext>
                            </a:extLst>
                          </a:hlinkClick>
                        </a:rPr>
                        <a:t>www.copenhagenskills.dk/afmontering/</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50056938"/>
                  </a:ext>
                </a:extLst>
              </a:tr>
            </a:tbl>
          </a:graphicData>
        </a:graphic>
      </p:graphicFrame>
      <p:sp>
        <p:nvSpPr>
          <p:cNvPr id="5" name="Tekstfelt 4">
            <a:extLst>
              <a:ext uri="{FF2B5EF4-FFF2-40B4-BE49-F238E27FC236}">
                <a16:creationId xmlns:a16="http://schemas.microsoft.com/office/drawing/2014/main" id="{AB1D5D42-CB3B-8CF4-5413-308DB0410FAC}"/>
              </a:ext>
            </a:extLst>
          </p:cNvPr>
          <p:cNvSpPr txBox="1"/>
          <p:nvPr/>
        </p:nvSpPr>
        <p:spPr>
          <a:xfrm>
            <a:off x="3143670" y="868791"/>
            <a:ext cx="55955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Links: elektriker</a:t>
            </a:r>
          </a:p>
        </p:txBody>
      </p:sp>
    </p:spTree>
    <p:extLst>
      <p:ext uri="{BB962C8B-B14F-4D97-AF65-F5344CB8AC3E}">
        <p14:creationId xmlns:p14="http://schemas.microsoft.com/office/powerpoint/2010/main" val="3082402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show="0">
  <p:cSld>
    <p:bg>
      <p:bgPr>
        <a:solidFill>
          <a:schemeClr val="tx1"/>
        </a:solidFill>
        <a:effectLst/>
      </p:bgPr>
    </p:bg>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AB1D5D42-CB3B-8CF4-5413-308DB0410FAC}"/>
              </a:ext>
            </a:extLst>
          </p:cNvPr>
          <p:cNvSpPr txBox="1"/>
          <p:nvPr/>
        </p:nvSpPr>
        <p:spPr>
          <a:xfrm>
            <a:off x="2475346" y="822609"/>
            <a:ext cx="79617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Links: personvognsmekaniker</a:t>
            </a:r>
          </a:p>
        </p:txBody>
      </p:sp>
      <p:graphicFrame>
        <p:nvGraphicFramePr>
          <p:cNvPr id="3" name="Tabel 2">
            <a:extLst>
              <a:ext uri="{FF2B5EF4-FFF2-40B4-BE49-F238E27FC236}">
                <a16:creationId xmlns:a16="http://schemas.microsoft.com/office/drawing/2014/main" id="{226CAFDF-0B42-310B-7727-935FF8C04BA5}"/>
              </a:ext>
            </a:extLst>
          </p:cNvPr>
          <p:cNvGraphicFramePr>
            <a:graphicFrameLocks noGrp="1"/>
          </p:cNvGraphicFramePr>
          <p:nvPr>
            <p:extLst>
              <p:ext uri="{D42A27DB-BD31-4B8C-83A1-F6EECF244321}">
                <p14:modId xmlns:p14="http://schemas.microsoft.com/office/powerpoint/2010/main" val="1741710626"/>
              </p:ext>
            </p:extLst>
          </p:nvPr>
        </p:nvGraphicFramePr>
        <p:xfrm>
          <a:off x="2870200" y="2338070"/>
          <a:ext cx="6451600" cy="3566160"/>
        </p:xfrm>
        <a:graphic>
          <a:graphicData uri="http://schemas.openxmlformats.org/drawingml/2006/table">
            <a:tbl>
              <a:tblPr/>
              <a:tblGrid>
                <a:gridCol w="2794000">
                  <a:extLst>
                    <a:ext uri="{9D8B030D-6E8A-4147-A177-3AD203B41FA5}">
                      <a16:colId xmlns:a16="http://schemas.microsoft.com/office/drawing/2014/main" val="437947485"/>
                    </a:ext>
                  </a:extLst>
                </a:gridCol>
                <a:gridCol w="3657600">
                  <a:extLst>
                    <a:ext uri="{9D8B030D-6E8A-4147-A177-3AD203B41FA5}">
                      <a16:colId xmlns:a16="http://schemas.microsoft.com/office/drawing/2014/main" val="3071807650"/>
                    </a:ext>
                  </a:extLst>
                </a:gridCol>
              </a:tblGrid>
              <a:tr h="190500">
                <a:tc>
                  <a:txBody>
                    <a:bodyPr/>
                    <a:lstStyle/>
                    <a:p>
                      <a:pPr algn="l" fontAlgn="b"/>
                      <a:r>
                        <a:rPr lang="da-DK" sz="1100" b="0" i="0" u="none" strike="noStrike">
                          <a:solidFill>
                            <a:schemeClr val="bg1"/>
                          </a:solidFill>
                          <a:effectLst/>
                          <a:latin typeface="Calibri" panose="020F0502020204030204" pitchFamily="34" charset="0"/>
                        </a:rPr>
                        <a:t>Mød Kristian</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2">
                            <a:extLst>
                              <a:ext uri="{A12FA001-AC4F-418D-AE19-62706E023703}">
                                <ahyp:hlinkClr xmlns:ahyp="http://schemas.microsoft.com/office/drawing/2018/hyperlinkcolor" val="tx"/>
                              </a:ext>
                            </a:extLst>
                          </a:hlinkClick>
                        </a:rPr>
                        <a:t>www.copenhagenskills.dk/Kristian/</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441984637"/>
                  </a:ext>
                </a:extLst>
              </a:tr>
              <a:tr h="190500">
                <a:tc>
                  <a:txBody>
                    <a:bodyPr/>
                    <a:lstStyle/>
                    <a:p>
                      <a:pPr algn="l" fontAlgn="b"/>
                      <a:endParaRPr lang="da-DK" sz="1100" b="0" i="0" u="none"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tc>
                  <a:txBody>
                    <a:bodyPr/>
                    <a:lstStyle/>
                    <a:p>
                      <a:pPr algn="l" fontAlgn="b"/>
                      <a:endParaRPr lang="da-DK" sz="1100" b="0" i="0" u="none"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18553771"/>
                  </a:ext>
                </a:extLst>
              </a:tr>
              <a:tr h="190500">
                <a:tc>
                  <a:txBody>
                    <a:bodyPr/>
                    <a:lstStyle/>
                    <a:p>
                      <a:pPr algn="l" fontAlgn="b"/>
                      <a:r>
                        <a:rPr lang="da-DK" sz="1100" b="0" i="0" u="none" strike="noStrike">
                          <a:solidFill>
                            <a:schemeClr val="bg1"/>
                          </a:solidFill>
                          <a:effectLst/>
                          <a:latin typeface="Calibri" panose="020F0502020204030204" pitchFamily="34" charset="0"/>
                        </a:rPr>
                        <a:t>Hjulskift klargøring</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www.copenhagenskills.dk/hjulskift/ </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430492792"/>
                  </a:ext>
                </a:extLst>
              </a:tr>
              <a:tr h="190500">
                <a:tc>
                  <a:txBody>
                    <a:bodyPr/>
                    <a:lstStyle/>
                    <a:p>
                      <a:pPr algn="l" fontAlgn="b"/>
                      <a:r>
                        <a:rPr lang="da-DK" sz="1100" b="0" i="0" u="none" strike="noStrike">
                          <a:solidFill>
                            <a:schemeClr val="bg1"/>
                          </a:solidFill>
                          <a:effectLst/>
                          <a:latin typeface="Calibri" panose="020F0502020204030204" pitchFamily="34" charset="0"/>
                        </a:rPr>
                        <a:t>Hjultjek</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www.copenhagenskills.dk/hjultjek/</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774654897"/>
                  </a:ext>
                </a:extLst>
              </a:tr>
              <a:tr h="190500">
                <a:tc>
                  <a:txBody>
                    <a:bodyPr/>
                    <a:lstStyle/>
                    <a:p>
                      <a:pPr algn="l" fontAlgn="b"/>
                      <a:r>
                        <a:rPr lang="da-DK" sz="1100" b="0" i="0" u="none" strike="noStrike">
                          <a:solidFill>
                            <a:schemeClr val="bg1"/>
                          </a:solidFill>
                          <a:effectLst/>
                          <a:latin typeface="Calibri" panose="020F0502020204030204" pitchFamily="34" charset="0"/>
                        </a:rPr>
                        <a:t>Tjek af slidbane</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5">
                            <a:extLst>
                              <a:ext uri="{A12FA001-AC4F-418D-AE19-62706E023703}">
                                <ahyp:hlinkClr xmlns:ahyp="http://schemas.microsoft.com/office/drawing/2018/hyperlinkcolor" val="tx"/>
                              </a:ext>
                            </a:extLst>
                          </a:hlinkClick>
                        </a:rPr>
                        <a:t>www.copenhagenskills.dk/slidbane/</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774208557"/>
                  </a:ext>
                </a:extLst>
              </a:tr>
              <a:tr h="190500">
                <a:tc>
                  <a:txBody>
                    <a:bodyPr/>
                    <a:lstStyle/>
                    <a:p>
                      <a:pPr algn="l" fontAlgn="b"/>
                      <a:r>
                        <a:rPr lang="da-DK" sz="1100" b="0" i="0" u="none" strike="noStrike">
                          <a:solidFill>
                            <a:schemeClr val="bg1"/>
                          </a:solidFill>
                          <a:effectLst/>
                          <a:latin typeface="Calibri" panose="020F0502020204030204" pitchFamily="34" charset="0"/>
                        </a:rPr>
                        <a:t>Forstå dækket</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6">
                            <a:extLst>
                              <a:ext uri="{A12FA001-AC4F-418D-AE19-62706E023703}">
                                <ahyp:hlinkClr xmlns:ahyp="http://schemas.microsoft.com/office/drawing/2018/hyperlinkcolor" val="tx"/>
                              </a:ext>
                            </a:extLst>
                          </a:hlinkClick>
                        </a:rPr>
                        <a:t>www.copenhagenskills.dk/daekket/</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253999501"/>
                  </a:ext>
                </a:extLst>
              </a:tr>
              <a:tr h="190500">
                <a:tc>
                  <a:txBody>
                    <a:bodyPr/>
                    <a:lstStyle/>
                    <a:p>
                      <a:pPr algn="l" fontAlgn="b"/>
                      <a:r>
                        <a:rPr lang="da-DK" sz="1100" b="0" i="0" u="none" strike="noStrike">
                          <a:solidFill>
                            <a:schemeClr val="bg1"/>
                          </a:solidFill>
                          <a:effectLst/>
                          <a:latin typeface="Calibri" panose="020F0502020204030204" pitchFamily="34" charset="0"/>
                        </a:rPr>
                        <a:t>Dæktryk</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7">
                            <a:extLst>
                              <a:ext uri="{A12FA001-AC4F-418D-AE19-62706E023703}">
                                <ahyp:hlinkClr xmlns:ahyp="http://schemas.microsoft.com/office/drawing/2018/hyperlinkcolor" val="tx"/>
                              </a:ext>
                            </a:extLst>
                          </a:hlinkClick>
                        </a:rPr>
                        <a:t>www.copnhagenskills.dk/daektryk/</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217161670"/>
                  </a:ext>
                </a:extLst>
              </a:tr>
              <a:tr h="190500">
                <a:tc>
                  <a:txBody>
                    <a:bodyPr/>
                    <a:lstStyle/>
                    <a:p>
                      <a:pPr algn="l" fontAlgn="b"/>
                      <a:r>
                        <a:rPr lang="da-DK" sz="1100" b="0" i="0" u="none" strike="noStrike">
                          <a:solidFill>
                            <a:schemeClr val="bg1"/>
                          </a:solidFill>
                          <a:effectLst/>
                          <a:latin typeface="Calibri" panose="020F0502020204030204" pitchFamily="34" charset="0"/>
                        </a:rPr>
                        <a:t>Afmontering af hjul</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8">
                            <a:extLst>
                              <a:ext uri="{A12FA001-AC4F-418D-AE19-62706E023703}">
                                <ahyp:hlinkClr xmlns:ahyp="http://schemas.microsoft.com/office/drawing/2018/hyperlinkcolor" val="tx"/>
                              </a:ext>
                            </a:extLst>
                          </a:hlinkClick>
                        </a:rPr>
                        <a:t>www.copenhagenskills.dk/afmontering-hjul/</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744754166"/>
                  </a:ext>
                </a:extLst>
              </a:tr>
              <a:tr h="190500">
                <a:tc>
                  <a:txBody>
                    <a:bodyPr/>
                    <a:lstStyle/>
                    <a:p>
                      <a:pPr algn="l" fontAlgn="b"/>
                      <a:r>
                        <a:rPr lang="da-DK" sz="1100" b="0" i="0" u="none" strike="noStrike">
                          <a:solidFill>
                            <a:schemeClr val="bg1"/>
                          </a:solidFill>
                          <a:effectLst/>
                          <a:latin typeface="Calibri" panose="020F0502020204030204" pitchFamily="34" charset="0"/>
                        </a:rPr>
                        <a:t>Bremseskift intro</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9">
                            <a:extLst>
                              <a:ext uri="{A12FA001-AC4F-418D-AE19-62706E023703}">
                                <ahyp:hlinkClr xmlns:ahyp="http://schemas.microsoft.com/office/drawing/2018/hyperlinkcolor" val="tx"/>
                              </a:ext>
                            </a:extLst>
                          </a:hlinkClick>
                        </a:rPr>
                        <a:t>www.copenhagenskills.dk/bremseskift/</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140329849"/>
                  </a:ext>
                </a:extLst>
              </a:tr>
              <a:tr h="190500">
                <a:tc>
                  <a:txBody>
                    <a:bodyPr/>
                    <a:lstStyle/>
                    <a:p>
                      <a:pPr algn="l" fontAlgn="b"/>
                      <a:r>
                        <a:rPr lang="da-DK" sz="1100" b="0" i="0" u="none" strike="noStrike">
                          <a:solidFill>
                            <a:schemeClr val="bg1"/>
                          </a:solidFill>
                          <a:effectLst/>
                          <a:latin typeface="Calibri" panose="020F0502020204030204" pitchFamily="34" charset="0"/>
                        </a:rPr>
                        <a:t>Klargøring Bremseskift</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0">
                            <a:extLst>
                              <a:ext uri="{A12FA001-AC4F-418D-AE19-62706E023703}">
                                <ahyp:hlinkClr xmlns:ahyp="http://schemas.microsoft.com/office/drawing/2018/hyperlinkcolor" val="tx"/>
                              </a:ext>
                            </a:extLst>
                          </a:hlinkClick>
                        </a:rPr>
                        <a:t>www.copenhagenskills.dk/klargoering-bremseskift/</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043383030"/>
                  </a:ext>
                </a:extLst>
              </a:tr>
              <a:tr h="190500">
                <a:tc>
                  <a:txBody>
                    <a:bodyPr/>
                    <a:lstStyle/>
                    <a:p>
                      <a:pPr algn="l" fontAlgn="b"/>
                      <a:r>
                        <a:rPr lang="da-DK" sz="1100" b="0" i="0" u="none" strike="noStrike">
                          <a:solidFill>
                            <a:schemeClr val="bg1"/>
                          </a:solidFill>
                          <a:effectLst/>
                          <a:latin typeface="Calibri" panose="020F0502020204030204" pitchFamily="34" charset="0"/>
                        </a:rPr>
                        <a:t>Afmontering af bremsekaliber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1">
                            <a:extLst>
                              <a:ext uri="{A12FA001-AC4F-418D-AE19-62706E023703}">
                                <ahyp:hlinkClr xmlns:ahyp="http://schemas.microsoft.com/office/drawing/2018/hyperlinkcolor" val="tx"/>
                              </a:ext>
                            </a:extLst>
                          </a:hlinkClick>
                        </a:rPr>
                        <a:t>www.copenhagenskills.dk/afmontering-bremsekaliber/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177786830"/>
                  </a:ext>
                </a:extLst>
              </a:tr>
              <a:tr h="190500">
                <a:tc>
                  <a:txBody>
                    <a:bodyPr/>
                    <a:lstStyle/>
                    <a:p>
                      <a:pPr algn="l" fontAlgn="b"/>
                      <a:r>
                        <a:rPr lang="da-DK" sz="1100" b="0" i="0" u="none" strike="noStrike">
                          <a:solidFill>
                            <a:schemeClr val="bg1"/>
                          </a:solidFill>
                          <a:effectLst/>
                          <a:latin typeface="Calibri" panose="020F0502020204030204" pitchFamily="34" charset="0"/>
                        </a:rPr>
                        <a:t>Kontrol af skiver og klodser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2">
                            <a:extLst>
                              <a:ext uri="{A12FA001-AC4F-418D-AE19-62706E023703}">
                                <ahyp:hlinkClr xmlns:ahyp="http://schemas.microsoft.com/office/drawing/2018/hyperlinkcolor" val="tx"/>
                              </a:ext>
                            </a:extLst>
                          </a:hlinkClick>
                        </a:rPr>
                        <a:t>www.copenhagenskills.dk/kontrol-skiver/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314786560"/>
                  </a:ext>
                </a:extLst>
              </a:tr>
              <a:tr h="190500">
                <a:tc>
                  <a:txBody>
                    <a:bodyPr/>
                    <a:lstStyle/>
                    <a:p>
                      <a:pPr algn="l" fontAlgn="b"/>
                      <a:r>
                        <a:rPr lang="da-DK" sz="1100" b="0" i="0" u="none" strike="noStrike">
                          <a:solidFill>
                            <a:schemeClr val="bg1"/>
                          </a:solidFill>
                          <a:effectLst/>
                          <a:latin typeface="Calibri" panose="020F0502020204030204" pitchFamily="34" charset="0"/>
                        </a:rPr>
                        <a:t>Montering af ny bremseskive</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3">
                            <a:extLst>
                              <a:ext uri="{A12FA001-AC4F-418D-AE19-62706E023703}">
                                <ahyp:hlinkClr xmlns:ahyp="http://schemas.microsoft.com/office/drawing/2018/hyperlinkcolor" val="tx"/>
                              </a:ext>
                            </a:extLst>
                          </a:hlinkClick>
                        </a:rPr>
                        <a:t>www.copenhagenskills.dk/montering-bremseskive/</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673174853"/>
                  </a:ext>
                </a:extLst>
              </a:tr>
              <a:tr h="190500">
                <a:tc>
                  <a:txBody>
                    <a:bodyPr/>
                    <a:lstStyle/>
                    <a:p>
                      <a:pPr algn="l" fontAlgn="b"/>
                      <a:r>
                        <a:rPr lang="da-DK" sz="1100" b="0" i="0" u="none" strike="noStrike">
                          <a:solidFill>
                            <a:schemeClr val="bg1"/>
                          </a:solidFill>
                          <a:effectLst/>
                          <a:latin typeface="Calibri" panose="020F0502020204030204" pitchFamily="34" charset="0"/>
                        </a:rPr>
                        <a:t>Montering af ny bremsekaliber</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4">
                            <a:extLst>
                              <a:ext uri="{A12FA001-AC4F-418D-AE19-62706E023703}">
                                <ahyp:hlinkClr xmlns:ahyp="http://schemas.microsoft.com/office/drawing/2018/hyperlinkcolor" val="tx"/>
                              </a:ext>
                            </a:extLst>
                          </a:hlinkClick>
                        </a:rPr>
                        <a:t>www.copenhagenskills.dk/montering-bremsekaliber/</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244765458"/>
                  </a:ext>
                </a:extLst>
              </a:tr>
              <a:tr h="190500">
                <a:tc>
                  <a:txBody>
                    <a:bodyPr/>
                    <a:lstStyle/>
                    <a:p>
                      <a:pPr algn="l" fontAlgn="b"/>
                      <a:r>
                        <a:rPr lang="da-DK" sz="1100" b="0" i="0" u="none" strike="noStrike">
                          <a:solidFill>
                            <a:schemeClr val="bg1"/>
                          </a:solidFill>
                          <a:effectLst/>
                          <a:latin typeface="Calibri" panose="020F0502020204030204" pitchFamily="34" charset="0"/>
                        </a:rPr>
                        <a:t>Montering af nyt hjul</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15">
                            <a:extLst>
                              <a:ext uri="{A12FA001-AC4F-418D-AE19-62706E023703}">
                                <ahyp:hlinkClr xmlns:ahyp="http://schemas.microsoft.com/office/drawing/2018/hyperlinkcolor" val="tx"/>
                              </a:ext>
                            </a:extLst>
                          </a:hlinkClick>
                        </a:rPr>
                        <a:t>www.copenhagenskills.dk/montering-hjul/</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355644885"/>
                  </a:ext>
                </a:extLst>
              </a:tr>
              <a:tr h="190500">
                <a:tc>
                  <a:txBody>
                    <a:bodyPr/>
                    <a:lstStyle/>
                    <a:p>
                      <a:pPr algn="l" fontAlgn="b"/>
                      <a:r>
                        <a:rPr lang="da-DK" sz="1100" b="0" i="0" u="none" strike="noStrike">
                          <a:solidFill>
                            <a:schemeClr val="bg1"/>
                          </a:solidFill>
                          <a:effectLst/>
                          <a:latin typeface="Calibri" panose="020F0502020204030204" pitchFamily="34" charset="0"/>
                        </a:rPr>
                        <a:t>Hjul og bremseviden</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16">
                            <a:extLst>
                              <a:ext uri="{A12FA001-AC4F-418D-AE19-62706E023703}">
                                <ahyp:hlinkClr xmlns:ahyp="http://schemas.microsoft.com/office/drawing/2018/hyperlinkcolor" val="tx"/>
                              </a:ext>
                            </a:extLst>
                          </a:hlinkClick>
                        </a:rPr>
                        <a:t>www.copenhagenskills.dk/bremseviden/</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678543829"/>
                  </a:ext>
                </a:extLst>
              </a:tr>
            </a:tbl>
          </a:graphicData>
        </a:graphic>
      </p:graphicFrame>
    </p:spTree>
    <p:extLst>
      <p:ext uri="{BB962C8B-B14F-4D97-AF65-F5344CB8AC3E}">
        <p14:creationId xmlns:p14="http://schemas.microsoft.com/office/powerpoint/2010/main" val="2359020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show="0">
  <p:cSld>
    <p:bg>
      <p:bgPr>
        <a:solidFill>
          <a:schemeClr val="tx1"/>
        </a:solidFill>
        <a:effectLst/>
      </p:bgPr>
    </p:bg>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AB1D5D42-CB3B-8CF4-5413-308DB0410FAC}"/>
              </a:ext>
            </a:extLst>
          </p:cNvPr>
          <p:cNvSpPr txBox="1"/>
          <p:nvPr/>
        </p:nvSpPr>
        <p:spPr>
          <a:xfrm>
            <a:off x="3103419" y="822609"/>
            <a:ext cx="79617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srgbClr val="FFFFFF"/>
                </a:solidFill>
                <a:effectLst/>
                <a:uLnTx/>
                <a:uFillTx/>
                <a:latin typeface="Gagalin" panose="00000500000000000000" pitchFamily="50" charset="0"/>
                <a:ea typeface="+mn-ea"/>
                <a:cs typeface="+mn-cs"/>
              </a:rPr>
              <a:t>Links: cykelmekaniker</a:t>
            </a:r>
          </a:p>
        </p:txBody>
      </p:sp>
      <p:graphicFrame>
        <p:nvGraphicFramePr>
          <p:cNvPr id="2" name="Tabel 1">
            <a:extLst>
              <a:ext uri="{FF2B5EF4-FFF2-40B4-BE49-F238E27FC236}">
                <a16:creationId xmlns:a16="http://schemas.microsoft.com/office/drawing/2014/main" id="{52A7EAEB-B5AB-D01C-50B6-3B9FF6A1FCC1}"/>
              </a:ext>
            </a:extLst>
          </p:cNvPr>
          <p:cNvGraphicFramePr>
            <a:graphicFrameLocks noGrp="1"/>
          </p:cNvGraphicFramePr>
          <p:nvPr>
            <p:extLst>
              <p:ext uri="{D42A27DB-BD31-4B8C-83A1-F6EECF244321}">
                <p14:modId xmlns:p14="http://schemas.microsoft.com/office/powerpoint/2010/main" val="1294204551"/>
              </p:ext>
            </p:extLst>
          </p:nvPr>
        </p:nvGraphicFramePr>
        <p:xfrm>
          <a:off x="2870200" y="3069907"/>
          <a:ext cx="6451600" cy="2451735"/>
        </p:xfrm>
        <a:graphic>
          <a:graphicData uri="http://schemas.openxmlformats.org/drawingml/2006/table">
            <a:tbl>
              <a:tblPr/>
              <a:tblGrid>
                <a:gridCol w="2794000">
                  <a:extLst>
                    <a:ext uri="{9D8B030D-6E8A-4147-A177-3AD203B41FA5}">
                      <a16:colId xmlns:a16="http://schemas.microsoft.com/office/drawing/2014/main" val="3483985337"/>
                    </a:ext>
                  </a:extLst>
                </a:gridCol>
                <a:gridCol w="3657600">
                  <a:extLst>
                    <a:ext uri="{9D8B030D-6E8A-4147-A177-3AD203B41FA5}">
                      <a16:colId xmlns:a16="http://schemas.microsoft.com/office/drawing/2014/main" val="2899682402"/>
                    </a:ext>
                  </a:extLst>
                </a:gridCol>
              </a:tblGrid>
              <a:tr h="190500">
                <a:tc>
                  <a:txBody>
                    <a:bodyPr/>
                    <a:lstStyle/>
                    <a:p>
                      <a:pPr algn="l" fontAlgn="b"/>
                      <a:r>
                        <a:rPr lang="da-DK" sz="1100" b="0" i="0" u="none" strike="noStrike" dirty="0">
                          <a:solidFill>
                            <a:schemeClr val="bg1"/>
                          </a:solidFill>
                          <a:effectLst/>
                          <a:latin typeface="Calibri" panose="020F0502020204030204" pitchFamily="34" charset="0"/>
                        </a:rPr>
                        <a:t>1. Mød Malthe</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2">
                            <a:extLst>
                              <a:ext uri="{A12FA001-AC4F-418D-AE19-62706E023703}">
                                <ahyp:hlinkClr xmlns:ahyp="http://schemas.microsoft.com/office/drawing/2018/hyperlinkcolor" val="tx"/>
                              </a:ext>
                            </a:extLst>
                          </a:hlinkClick>
                        </a:rPr>
                        <a:t>www.copenhagenskills.dk/malthe/</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34084564"/>
                  </a:ext>
                </a:extLst>
              </a:tr>
              <a:tr h="190500">
                <a:tc>
                  <a:txBody>
                    <a:bodyPr/>
                    <a:lstStyle/>
                    <a:p>
                      <a:pPr algn="l" fontAlgn="b"/>
                      <a:r>
                        <a:rPr lang="da-DK" sz="1100" b="0" i="0" u="none" strike="noStrike" dirty="0">
                          <a:solidFill>
                            <a:schemeClr val="bg1"/>
                          </a:solidFill>
                          <a:effectLst/>
                          <a:latin typeface="Calibri" panose="020F0502020204030204" pitchFamily="34" charset="0"/>
                        </a:rPr>
                        <a:t>2. Kassetteskift</a:t>
                      </a:r>
                    </a:p>
                  </a:txBody>
                  <a:tcPr marL="9525" marR="9525" marT="9525" anchor="b">
                    <a:lnL>
                      <a:noFill/>
                    </a:lnL>
                    <a:lnR>
                      <a:noFill/>
                    </a:lnR>
                    <a:lnT>
                      <a:noFill/>
                    </a:lnT>
                    <a:lnB>
                      <a:noFill/>
                    </a:lnB>
                  </a:tcPr>
                </a:tc>
                <a:tc>
                  <a:txBody>
                    <a:bodyPr/>
                    <a:lstStyle/>
                    <a:p>
                      <a:pPr algn="l" fontAlgn="b"/>
                      <a:r>
                        <a:rPr lang="da-DK" sz="1100" b="0" i="0" u="sng" strike="noStrike">
                          <a:solidFill>
                            <a:schemeClr val="bg1"/>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www.copenhagenskills.dk/kassetteskift/</a:t>
                      </a:r>
                      <a:endParaRPr lang="da-DK" sz="1100" b="0" i="0" u="sng" strike="noStrike">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511027653"/>
                  </a:ext>
                </a:extLst>
              </a:tr>
              <a:tr h="190500">
                <a:tc>
                  <a:txBody>
                    <a:bodyPr/>
                    <a:lstStyle/>
                    <a:p>
                      <a:pPr algn="l" fontAlgn="b"/>
                      <a:r>
                        <a:rPr lang="da-DK" sz="1100" b="0" i="0" u="none" strike="noStrike">
                          <a:solidFill>
                            <a:schemeClr val="bg1"/>
                          </a:solidFill>
                          <a:effectLst/>
                          <a:latin typeface="Calibri" panose="020F0502020204030204" pitchFamily="34" charset="0"/>
                        </a:rPr>
                        <a:t>3. Klargøring (kassetteskift)</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www.copenhagenskills.dk/klargoering-kassetteskift/</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815859341"/>
                  </a:ext>
                </a:extLst>
              </a:tr>
              <a:tr h="190500">
                <a:tc>
                  <a:txBody>
                    <a:bodyPr/>
                    <a:lstStyle/>
                    <a:p>
                      <a:pPr algn="l" fontAlgn="b"/>
                      <a:r>
                        <a:rPr lang="da-DK" sz="1100" b="0" i="0" u="none" strike="noStrike">
                          <a:solidFill>
                            <a:schemeClr val="bg1"/>
                          </a:solidFill>
                          <a:effectLst/>
                          <a:latin typeface="Calibri" panose="020F0502020204030204" pitchFamily="34" charset="0"/>
                        </a:rPr>
                        <a:t>4. Hvordan skifter vi kassette</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5">
                            <a:extLst>
                              <a:ext uri="{A12FA001-AC4F-418D-AE19-62706E023703}">
                                <ahyp:hlinkClr xmlns:ahyp="http://schemas.microsoft.com/office/drawing/2018/hyperlinkcolor" val="tx"/>
                              </a:ext>
                            </a:extLst>
                          </a:hlinkClick>
                        </a:rPr>
                        <a:t>www.copenhagenskills.dk/fremgangsmaade-kassetteskift/</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199593994"/>
                  </a:ext>
                </a:extLst>
              </a:tr>
              <a:tr h="190500">
                <a:tc>
                  <a:txBody>
                    <a:bodyPr/>
                    <a:lstStyle/>
                    <a:p>
                      <a:pPr algn="l" fontAlgn="b"/>
                      <a:r>
                        <a:rPr lang="da-DK" sz="1100" b="0" i="0" u="none" strike="noStrike">
                          <a:solidFill>
                            <a:schemeClr val="bg1"/>
                          </a:solidFill>
                          <a:effectLst/>
                          <a:latin typeface="Calibri" panose="020F0502020204030204" pitchFamily="34" charset="0"/>
                        </a:rPr>
                        <a:t>5. Hvad har vi lært?</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6">
                            <a:extLst>
                              <a:ext uri="{A12FA001-AC4F-418D-AE19-62706E023703}">
                                <ahyp:hlinkClr xmlns:ahyp="http://schemas.microsoft.com/office/drawing/2018/hyperlinkcolor" val="tx"/>
                              </a:ext>
                            </a:extLst>
                          </a:hlinkClick>
                        </a:rPr>
                        <a:t>www.copenhagenskills.dk/opsummering-kassetteskift/</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62425806"/>
                  </a:ext>
                </a:extLst>
              </a:tr>
              <a:tr h="190500">
                <a:tc>
                  <a:txBody>
                    <a:bodyPr/>
                    <a:lstStyle/>
                    <a:p>
                      <a:pPr algn="l" fontAlgn="b"/>
                      <a:r>
                        <a:rPr lang="da-DK" sz="1100" b="0" i="0" u="none" strike="noStrike">
                          <a:solidFill>
                            <a:schemeClr val="bg1"/>
                          </a:solidFill>
                          <a:effectLst/>
                          <a:latin typeface="Calibri" panose="020F0502020204030204" pitchFamily="34" charset="0"/>
                        </a:rPr>
                        <a:t>6. Dæk og slangeskift</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7">
                            <a:extLst>
                              <a:ext uri="{A12FA001-AC4F-418D-AE19-62706E023703}">
                                <ahyp:hlinkClr xmlns:ahyp="http://schemas.microsoft.com/office/drawing/2018/hyperlinkcolor" val="tx"/>
                              </a:ext>
                            </a:extLst>
                          </a:hlinkClick>
                        </a:rPr>
                        <a:t>www.copenhagenskills.dk/daekskifte/</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020748098"/>
                  </a:ext>
                </a:extLst>
              </a:tr>
              <a:tr h="190500">
                <a:tc>
                  <a:txBody>
                    <a:bodyPr/>
                    <a:lstStyle/>
                    <a:p>
                      <a:pPr algn="l" fontAlgn="b"/>
                      <a:r>
                        <a:rPr lang="da-DK" sz="1100" b="0" i="0" u="none" strike="noStrike">
                          <a:solidFill>
                            <a:schemeClr val="bg1"/>
                          </a:solidFill>
                          <a:effectLst/>
                          <a:latin typeface="Calibri" panose="020F0502020204030204" pitchFamily="34" charset="0"/>
                        </a:rPr>
                        <a:t>7. Klargøring til dæk og slangeskift</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8">
                            <a:extLst>
                              <a:ext uri="{A12FA001-AC4F-418D-AE19-62706E023703}">
                                <ahyp:hlinkClr xmlns:ahyp="http://schemas.microsoft.com/office/drawing/2018/hyperlinkcolor" val="tx"/>
                              </a:ext>
                            </a:extLst>
                          </a:hlinkClick>
                        </a:rPr>
                        <a:t>www.copenhagenskills.dk/klargoering-daekskift/</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4134042430"/>
                  </a:ext>
                </a:extLst>
              </a:tr>
              <a:tr h="190500">
                <a:tc>
                  <a:txBody>
                    <a:bodyPr/>
                    <a:lstStyle/>
                    <a:p>
                      <a:pPr algn="l" fontAlgn="b"/>
                      <a:r>
                        <a:rPr lang="da-DK" sz="1100" b="0" i="0" u="none" strike="noStrike">
                          <a:solidFill>
                            <a:schemeClr val="bg1"/>
                          </a:solidFill>
                          <a:effectLst/>
                          <a:latin typeface="Calibri" panose="020F0502020204030204" pitchFamily="34" charset="0"/>
                        </a:rPr>
                        <a:t>8. Hvordan skifter vi dæk og slange?</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9">
                            <a:extLst>
                              <a:ext uri="{A12FA001-AC4F-418D-AE19-62706E023703}">
                                <ahyp:hlinkClr xmlns:ahyp="http://schemas.microsoft.com/office/drawing/2018/hyperlinkcolor" val="tx"/>
                              </a:ext>
                            </a:extLst>
                          </a:hlinkClick>
                        </a:rPr>
                        <a:t>www.copenhagenskills.dk/fremgangsmaade-daekskift/</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979397768"/>
                  </a:ext>
                </a:extLst>
              </a:tr>
              <a:tr h="190500">
                <a:tc>
                  <a:txBody>
                    <a:bodyPr/>
                    <a:lstStyle/>
                    <a:p>
                      <a:pPr algn="l" fontAlgn="b"/>
                      <a:r>
                        <a:rPr lang="da-DK" sz="1100" b="0" i="0" u="none" strike="noStrike">
                          <a:solidFill>
                            <a:schemeClr val="bg1"/>
                          </a:solidFill>
                          <a:effectLst/>
                          <a:latin typeface="Calibri" panose="020F0502020204030204" pitchFamily="34" charset="0"/>
                        </a:rPr>
                        <a:t>9. Hvad har vi lært?</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10">
                            <a:extLst>
                              <a:ext uri="{A12FA001-AC4F-418D-AE19-62706E023703}">
                                <ahyp:hlinkClr xmlns:ahyp="http://schemas.microsoft.com/office/drawing/2018/hyperlinkcolor" val="tx"/>
                              </a:ext>
                            </a:extLst>
                          </a:hlinkClick>
                        </a:rPr>
                        <a:t>www.copenhagenskills.dk/opsummering-daekskift/</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377267077"/>
                  </a:ext>
                </a:extLst>
              </a:tr>
              <a:tr h="190500">
                <a:tc>
                  <a:txBody>
                    <a:bodyPr/>
                    <a:lstStyle/>
                    <a:p>
                      <a:pPr algn="l" fontAlgn="b"/>
                      <a:r>
                        <a:rPr lang="da-DK" sz="1100" b="0" i="0" u="none" strike="noStrike">
                          <a:solidFill>
                            <a:schemeClr val="bg1"/>
                          </a:solidFill>
                          <a:effectLst/>
                          <a:latin typeface="Calibri" panose="020F0502020204030204" pitchFamily="34" charset="0"/>
                        </a:rPr>
                        <a:t>10. Tjekliste på cykel</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11">
                            <a:extLst>
                              <a:ext uri="{A12FA001-AC4F-418D-AE19-62706E023703}">
                                <ahyp:hlinkClr xmlns:ahyp="http://schemas.microsoft.com/office/drawing/2018/hyperlinkcolor" val="tx"/>
                              </a:ext>
                            </a:extLst>
                          </a:hlinkClick>
                        </a:rPr>
                        <a:t>www.copenhagenskills.dk/tjekliste/</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102236883"/>
                  </a:ext>
                </a:extLst>
              </a:tr>
              <a:tr h="190500">
                <a:tc>
                  <a:txBody>
                    <a:bodyPr/>
                    <a:lstStyle/>
                    <a:p>
                      <a:pPr algn="l" fontAlgn="b"/>
                      <a:r>
                        <a:rPr lang="da-DK" sz="1100" b="0" i="0" u="none" strike="noStrike" dirty="0">
                          <a:solidFill>
                            <a:schemeClr val="bg1"/>
                          </a:solidFill>
                          <a:effectLst/>
                          <a:latin typeface="Calibri" panose="020F0502020204030204" pitchFamily="34" charset="0"/>
                        </a:rPr>
                        <a:t>Introdage på cykel- og personvognsmekaniker</a:t>
                      </a:r>
                    </a:p>
                  </a:txBody>
                  <a:tcPr marL="9525" marR="9525" marT="9525" anchor="b">
                    <a:lnL>
                      <a:noFill/>
                    </a:lnL>
                    <a:lnR>
                      <a:noFill/>
                    </a:lnR>
                    <a:lnT>
                      <a:noFill/>
                    </a:lnT>
                    <a:lnB>
                      <a:noFill/>
                    </a:lnB>
                  </a:tcPr>
                </a:tc>
                <a:tc>
                  <a:txBody>
                    <a:bodyPr/>
                    <a:lstStyle/>
                    <a:p>
                      <a:pPr algn="l" fontAlgn="b"/>
                      <a:r>
                        <a:rPr lang="da-DK" sz="1100" b="0" i="0" u="sng" strike="noStrike" dirty="0">
                          <a:solidFill>
                            <a:schemeClr val="bg1"/>
                          </a:solidFill>
                          <a:effectLst/>
                          <a:latin typeface="Calibri" panose="020F0502020204030204" pitchFamily="34" charset="0"/>
                          <a:hlinkClick r:id="rId12">
                            <a:extLst>
                              <a:ext uri="{A12FA001-AC4F-418D-AE19-62706E023703}">
                                <ahyp:hlinkClr xmlns:ahyp="http://schemas.microsoft.com/office/drawing/2018/hyperlinkcolor" val="tx"/>
                              </a:ext>
                            </a:extLst>
                          </a:hlinkClick>
                        </a:rPr>
                        <a:t>www.copenhagenskills.dk/intro-cykel-personvognsmekaniker/</a:t>
                      </a:r>
                      <a:endParaRPr lang="da-DK" sz="1100" b="0" i="0" u="sng" strike="noStrike" dirty="0">
                        <a:solidFill>
                          <a:schemeClr val="bg1"/>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180893498"/>
                  </a:ext>
                </a:extLst>
              </a:tr>
            </a:tbl>
          </a:graphicData>
        </a:graphic>
      </p:graphicFrame>
    </p:spTree>
    <p:extLst>
      <p:ext uri="{BB962C8B-B14F-4D97-AF65-F5344CB8AC3E}">
        <p14:creationId xmlns:p14="http://schemas.microsoft.com/office/powerpoint/2010/main" val="23286676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PH Skills Teal">
  <a:themeElements>
    <a:clrScheme name="Custom 1">
      <a:dk1>
        <a:srgbClr val="004243"/>
      </a:dk1>
      <a:lt1>
        <a:srgbClr val="FFFFFF"/>
      </a:lt1>
      <a:dk2>
        <a:srgbClr val="283583"/>
      </a:dk2>
      <a:lt2>
        <a:srgbClr val="8BCBB9"/>
      </a:lt2>
      <a:accent1>
        <a:srgbClr val="C7A6CF"/>
      </a:accent1>
      <a:accent2>
        <a:srgbClr val="DEDC00"/>
      </a:accent2>
      <a:accent3>
        <a:srgbClr val="FF5200"/>
      </a:accent3>
      <a:accent4>
        <a:srgbClr val="3FA535"/>
      </a:accent4>
      <a:accent5>
        <a:srgbClr val="000000"/>
      </a:accent5>
      <a:accent6>
        <a:srgbClr val="5A5A5A"/>
      </a:accent6>
      <a:hlink>
        <a:srgbClr val="DEDC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42f9f12-5175-44fb-bba7-146e9b13211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3323A325BB39F94B96F365C8FF5697A0" ma:contentTypeVersion="14" ma:contentTypeDescription="Opret et nyt dokument." ma:contentTypeScope="" ma:versionID="59301e2b7e1e08f89ba724e12c41daf0">
  <xsd:schema xmlns:xsd="http://www.w3.org/2001/XMLSchema" xmlns:xs="http://www.w3.org/2001/XMLSchema" xmlns:p="http://schemas.microsoft.com/office/2006/metadata/properties" xmlns:ns2="c42f9f12-5175-44fb-bba7-146e9b13211a" xmlns:ns3="6f1ca528-cc7f-44c3-9d7f-653195d2b2d1" targetNamespace="http://schemas.microsoft.com/office/2006/metadata/properties" ma:root="true" ma:fieldsID="e9d5b0f9288984b96412224b6c58d361" ns2:_="" ns3:_="">
    <xsd:import namespace="c42f9f12-5175-44fb-bba7-146e9b13211a"/>
    <xsd:import namespace="6f1ca528-cc7f-44c3-9d7f-653195d2b2d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f9f12-5175-44fb-bba7-146e9b132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25e209f9-877a-4658-8343-041a08a7c65d"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1ca528-cc7f-44c3-9d7f-653195d2b2d1"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3FD78D-F9C9-45A6-9D29-C9B784B44C9F}">
  <ds:schemaRefs>
    <ds:schemaRef ds:uri="http://schemas.microsoft.com/sharepoint/v3/contenttype/forms"/>
  </ds:schemaRefs>
</ds:datastoreItem>
</file>

<file path=customXml/itemProps2.xml><?xml version="1.0" encoding="utf-8"?>
<ds:datastoreItem xmlns:ds="http://schemas.openxmlformats.org/officeDocument/2006/customXml" ds:itemID="{041319B4-21E8-46B8-8C78-A20C246D2A28}">
  <ds:schemaRefs>
    <ds:schemaRef ds:uri="http://schemas.microsoft.com/office/2006/metadata/properties"/>
    <ds:schemaRef ds:uri="http://schemas.microsoft.com/office/infopath/2007/PartnerControls"/>
    <ds:schemaRef ds:uri="c42f9f12-5175-44fb-bba7-146e9b13211a"/>
  </ds:schemaRefs>
</ds:datastoreItem>
</file>

<file path=customXml/itemProps3.xml><?xml version="1.0" encoding="utf-8"?>
<ds:datastoreItem xmlns:ds="http://schemas.openxmlformats.org/officeDocument/2006/customXml" ds:itemID="{45B6453F-47D5-42FA-96A5-E745C17695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2f9f12-5175-44fb-bba7-146e9b13211a"/>
    <ds:schemaRef ds:uri="6f1ca528-cc7f-44c3-9d7f-653195d2b2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293</TotalTime>
  <Words>2258</Words>
  <Application>Microsoft Office PowerPoint</Application>
  <PresentationFormat>Widescreen</PresentationFormat>
  <Paragraphs>334</Paragraphs>
  <Slides>32</Slides>
  <Notes>28</Notes>
  <HiddenSlides>6</HiddenSlides>
  <MMClips>7</MMClips>
  <ScaleCrop>false</ScaleCrop>
  <HeadingPairs>
    <vt:vector size="6" baseType="variant">
      <vt:variant>
        <vt:lpstr>Benyttede skrifttyper</vt:lpstr>
      </vt:variant>
      <vt:variant>
        <vt:i4>8</vt:i4>
      </vt:variant>
      <vt:variant>
        <vt:lpstr>Tema</vt:lpstr>
      </vt:variant>
      <vt:variant>
        <vt:i4>2</vt:i4>
      </vt:variant>
      <vt:variant>
        <vt:lpstr>Slidetitler</vt:lpstr>
      </vt:variant>
      <vt:variant>
        <vt:i4>32</vt:i4>
      </vt:variant>
    </vt:vector>
  </HeadingPairs>
  <TitlesOfParts>
    <vt:vector size="42" baseType="lpstr">
      <vt:lpstr>Century Gothic</vt:lpstr>
      <vt:lpstr>Calibri</vt:lpstr>
      <vt:lpstr>Roboto</vt:lpstr>
      <vt:lpstr>Gagalin</vt:lpstr>
      <vt:lpstr>Calibri Light</vt:lpstr>
      <vt:lpstr>Arial</vt:lpstr>
      <vt:lpstr>Montserrat</vt:lpstr>
      <vt:lpstr>Aptos Narrow</vt:lpstr>
      <vt:lpstr>Office-tema</vt:lpstr>
      <vt:lpstr>CPH Skills Teal</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Hvad jeg håber, I har fået ud af jeres besøg  - Har fået en fornemmelse for hvad en erhvervsskole er for noget  - Har fået et indblik i undervisningsformen – at det  eleverne lærer er noget de får lov til at prøve af og øve sig på i praksis.   - at I blev lidt klogere på nogle af TEC’s uddannelser   </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Sofie Hedegaard Gadeberg</dc:creator>
  <cp:lastModifiedBy>Sofie Hedegaard Gadeberg</cp:lastModifiedBy>
  <cp:revision>2</cp:revision>
  <dcterms:created xsi:type="dcterms:W3CDTF">2024-06-26T07:35:21Z</dcterms:created>
  <dcterms:modified xsi:type="dcterms:W3CDTF">2024-06-27T11:45:08Z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0x0101003323A325BB39F94B96F365C8FF5697A0</vt:lpwstr>
  </property>
  <property fmtid="{D5CDD505-2E9C-101B-9397-08002B2CF9AE}" pid="3" name="MediaServiceImageTags">
    <vt:lpwstr/>
  </property>
</Properties>
</file>