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4"/>
  </p:sldMasterIdLst>
  <p:notesMasterIdLst>
    <p:notesMasterId r:id="rId28"/>
  </p:notesMasterIdLst>
  <p:sldIdLst>
    <p:sldId id="257" r:id="rId5"/>
    <p:sldId id="258" r:id="rId6"/>
    <p:sldId id="259" r:id="rId7"/>
    <p:sldId id="260" r:id="rId8"/>
    <p:sldId id="261" r:id="rId9"/>
    <p:sldId id="263" r:id="rId10"/>
    <p:sldId id="264" r:id="rId11"/>
    <p:sldId id="265" r:id="rId12"/>
    <p:sldId id="279" r:id="rId13"/>
    <p:sldId id="280" r:id="rId14"/>
    <p:sldId id="281" r:id="rId15"/>
    <p:sldId id="282" r:id="rId16"/>
    <p:sldId id="283" r:id="rId17"/>
    <p:sldId id="284" r:id="rId18"/>
    <p:sldId id="285" r:id="rId19"/>
    <p:sldId id="286" r:id="rId20"/>
    <p:sldId id="266" r:id="rId21"/>
    <p:sldId id="267" r:id="rId22"/>
    <p:sldId id="268" r:id="rId23"/>
    <p:sldId id="269" r:id="rId24"/>
    <p:sldId id="270" r:id="rId25"/>
    <p:sldId id="273" r:id="rId26"/>
    <p:sldId id="27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a Overgaard Toft" initials="AOT" lastIdx="1" clrIdx="0">
    <p:extLst>
      <p:ext uri="{19B8F6BF-5375-455C-9EA6-DF929625EA0E}">
        <p15:presenceInfo xmlns:p15="http://schemas.microsoft.com/office/powerpoint/2012/main" userId="S::aot@tec.dk::fc2eff8c-2f2c-416b-9d2e-61abe03e87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43"/>
    <a:srgbClr val="FF5200"/>
    <a:srgbClr val="8BCB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81784" autoAdjust="0"/>
  </p:normalViewPr>
  <p:slideViewPr>
    <p:cSldViewPr snapToGrid="0">
      <p:cViewPr varScale="1">
        <p:scale>
          <a:sx n="103" d="100"/>
          <a:sy n="103" d="100"/>
        </p:scale>
        <p:origin x="1104" y="108"/>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232B0A-A255-4B4C-BE07-B2F3B57D13C3}" type="datetimeFigureOut">
              <a:rPr lang="da-DK" smtClean="0"/>
              <a:t>12-06-2023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72CD6-FDBC-4711-843A-46CDCF4A87C6}" type="slidenum">
              <a:rPr lang="da-DK" smtClean="0"/>
              <a:t>‹nr.›</a:t>
            </a:fld>
            <a:endParaRPr lang="da-DK"/>
          </a:p>
        </p:txBody>
      </p:sp>
    </p:spTree>
    <p:extLst>
      <p:ext uri="{BB962C8B-B14F-4D97-AF65-F5344CB8AC3E}">
        <p14:creationId xmlns:p14="http://schemas.microsoft.com/office/powerpoint/2010/main" val="3108855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ph-skills.leadfamly.com/gaet-kendtes-skills-til-skillskaravanen"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ph-skills.leadfamly.com/gaet-kendtes-skills-til-skillskaravane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ph-skills.leadfamly.com/gaet-kendtes-skills-til-skillskaravan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nSpc>
                <a:spcPct val="100000"/>
              </a:lnSpc>
              <a:buNone/>
            </a:pPr>
            <a:r>
              <a:rPr lang="da-DK" sz="1200" dirty="0">
                <a:solidFill>
                  <a:schemeClr val="bg1"/>
                </a:solidFill>
              </a:rPr>
              <a:t>I</a:t>
            </a:r>
            <a:r>
              <a:rPr lang="da-DK" sz="1200" baseline="0" dirty="0">
                <a:solidFill>
                  <a:schemeClr val="bg1"/>
                </a:solidFill>
              </a:rPr>
              <a:t> dag skal I</a:t>
            </a:r>
            <a:r>
              <a:rPr lang="da-DK" sz="1200" dirty="0">
                <a:solidFill>
                  <a:schemeClr val="bg1"/>
                </a:solidFill>
              </a:rPr>
              <a:t> lære lidt om, hvad </a:t>
            </a:r>
            <a:r>
              <a:rPr lang="da-DK" sz="1200" dirty="0" err="1">
                <a:solidFill>
                  <a:schemeClr val="bg1"/>
                </a:solidFill>
              </a:rPr>
              <a:t>skills</a:t>
            </a:r>
            <a:r>
              <a:rPr lang="da-DK" sz="1200" dirty="0">
                <a:solidFill>
                  <a:schemeClr val="bg1"/>
                </a:solidFill>
              </a:rPr>
              <a:t> er og undersøge hvilke skills I selv har.</a:t>
            </a:r>
          </a:p>
          <a:p>
            <a:pPr marL="0" indent="0">
              <a:lnSpc>
                <a:spcPct val="100000"/>
              </a:lnSpc>
              <a:buNone/>
            </a:pPr>
            <a:r>
              <a:rPr lang="da-DK" sz="1200" dirty="0">
                <a:solidFill>
                  <a:schemeClr val="bg1"/>
                </a:solidFill>
              </a:rPr>
              <a:t>Det skal I, fordi </a:t>
            </a:r>
            <a:r>
              <a:rPr lang="da-DK" sz="1200" dirty="0">
                <a:solidFill>
                  <a:schemeClr val="bg1"/>
                </a:solidFill>
                <a:cs typeface="Arial" panose="020B0604020202020204" pitchFamily="34" charset="0"/>
              </a:rPr>
              <a:t>det er en rigtig god idé at udforske og kende sine skills, inden man skal vælge en ungdomsuddannelse. </a:t>
            </a:r>
          </a:p>
          <a:p>
            <a:endParaRPr lang="da-DK" dirty="0"/>
          </a:p>
          <a:p>
            <a:r>
              <a:rPr lang="da-DK" dirty="0"/>
              <a:t>Samtidig vil vi gerne give jer et indblik i en</a:t>
            </a:r>
            <a:r>
              <a:rPr lang="da-DK" baseline="0" dirty="0"/>
              <a:t> uddannelsesverden, som mange af jer måske ikke kender til. </a:t>
            </a:r>
          </a:p>
          <a:p>
            <a:r>
              <a:rPr lang="da-DK" baseline="0" dirty="0"/>
              <a:t>De allerfleste af jer kender til de forskellige gymnasiale uddannelser, men hvor mange af jer kender til mulighederne på erhvervsskolerne? </a:t>
            </a:r>
          </a:p>
          <a:p>
            <a:endParaRPr lang="da-DK" dirty="0"/>
          </a:p>
          <a:p>
            <a:r>
              <a:rPr lang="da-DK" dirty="0"/>
              <a:t>Erhvervsuddannelser er meget mere end tømrer, elektriker eller frisør. Der findes over 100 spændende uddannelser, hvor muligheden for at dygtiggøre sig inden for et bestemt fag, praktikforløb og fleksibel videreuddannelse kan være et attraktivt valg for flere af jer, der sidder her i dag. Og faktum er, at der i fremtiden bliver stor efterspørgsel på dygtige unge med en erhvervsuddannelse i rygsækken. </a:t>
            </a:r>
            <a:endParaRPr lang="da-DK" baseline="0" dirty="0"/>
          </a:p>
          <a:p>
            <a:endParaRPr lang="da-DK" baseline="0" dirty="0"/>
          </a:p>
          <a:p>
            <a:r>
              <a:rPr lang="da-DK" baseline="0" dirty="0"/>
              <a:t>I dag vil vi ikke fortælle jer om de enkelte uddannelser, men i stedet om, hvilke indgange der er til uddannelserne, hvad det vil sige at tage en ungdomsuddannelse på en erhvervsskole, og hvilke muligheder I får, hvis I går den vej.  </a:t>
            </a:r>
          </a:p>
          <a:p>
            <a:endParaRPr lang="da-DK"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da-DK" dirty="0"/>
              <a:t>Vi</a:t>
            </a:r>
            <a:r>
              <a:rPr lang="da-DK" baseline="0" dirty="0"/>
              <a:t> håber, at I får en go’ dag </a:t>
            </a:r>
            <a:r>
              <a:rPr lang="da-DK" dirty="0"/>
              <a:t>med tempo</a:t>
            </a:r>
            <a:r>
              <a:rPr lang="da-DK" baseline="0" dirty="0"/>
              <a:t> og </a:t>
            </a:r>
            <a:r>
              <a:rPr lang="da-DK" dirty="0"/>
              <a:t>udfordringer til både hoved og hænder. Og når I går herfra i eftermiddag, håber vi,</a:t>
            </a:r>
            <a:r>
              <a:rPr lang="da-DK" baseline="0" dirty="0"/>
              <a:t> at I – og jeres lærere - ved lidt  mere om erhvervsuddannelserne, end da I kom her til morgen.</a:t>
            </a:r>
            <a:endParaRPr lang="da-DK" dirty="0"/>
          </a:p>
          <a:p>
            <a:endParaRPr lang="da-DK" dirty="0"/>
          </a:p>
          <a:p>
            <a:endParaRPr lang="da-DK" dirty="0"/>
          </a:p>
        </p:txBody>
      </p:sp>
      <p:sp>
        <p:nvSpPr>
          <p:cNvPr id="4" name="Pladsholder til slidenummer 3"/>
          <p:cNvSpPr>
            <a:spLocks noGrp="1"/>
          </p:cNvSpPr>
          <p:nvPr>
            <p:ph type="sldNum" sz="quarter" idx="10"/>
          </p:nvPr>
        </p:nvSpPr>
        <p:spPr/>
        <p:txBody>
          <a:bodyPr/>
          <a:lstStyle/>
          <a:p>
            <a:fld id="{1F0F0A80-B3F9-400F-B8DD-54E2EC9402D7}" type="slidenum">
              <a:rPr lang="da-DK" smtClean="0"/>
              <a:t>1</a:t>
            </a:fld>
            <a:endParaRPr lang="da-DK"/>
          </a:p>
        </p:txBody>
      </p:sp>
    </p:spTree>
    <p:extLst>
      <p:ext uri="{BB962C8B-B14F-4D97-AF65-F5344CB8AC3E}">
        <p14:creationId xmlns:p14="http://schemas.microsoft.com/office/powerpoint/2010/main" val="1798258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F0F0A80-B3F9-400F-B8DD-54E2EC9402D7}" type="slidenum">
              <a:rPr lang="da-DK" smtClean="0"/>
              <a:t>2</a:t>
            </a:fld>
            <a:endParaRPr lang="da-DK"/>
          </a:p>
        </p:txBody>
      </p:sp>
    </p:spTree>
    <p:extLst>
      <p:ext uri="{BB962C8B-B14F-4D97-AF65-F5344CB8AC3E}">
        <p14:creationId xmlns:p14="http://schemas.microsoft.com/office/powerpoint/2010/main" val="2408062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8B72CD6-FDBC-4711-843A-46CDCF4A87C6}" type="slidenum">
              <a:rPr lang="da-DK" smtClean="0"/>
              <a:t>4</a:t>
            </a:fld>
            <a:endParaRPr lang="da-DK"/>
          </a:p>
        </p:txBody>
      </p:sp>
    </p:spTree>
    <p:extLst>
      <p:ext uri="{BB962C8B-B14F-4D97-AF65-F5344CB8AC3E}">
        <p14:creationId xmlns:p14="http://schemas.microsoft.com/office/powerpoint/2010/main" val="102322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Dette slide skal tilpasses den enkelte skole/matrikel. Formålet med dette slide er at give eleverne en ide om miljøet og kendetegnene for jeres skole.</a:t>
            </a:r>
          </a:p>
        </p:txBody>
      </p:sp>
      <p:sp>
        <p:nvSpPr>
          <p:cNvPr id="4" name="Pladsholder til slidenummer 3"/>
          <p:cNvSpPr>
            <a:spLocks noGrp="1"/>
          </p:cNvSpPr>
          <p:nvPr>
            <p:ph type="sldNum" sz="quarter" idx="5"/>
          </p:nvPr>
        </p:nvSpPr>
        <p:spPr/>
        <p:txBody>
          <a:bodyPr/>
          <a:lstStyle/>
          <a:p>
            <a:fld id="{1F0F0A80-B3F9-400F-B8DD-54E2EC9402D7}" type="slidenum">
              <a:rPr lang="da-DK" smtClean="0"/>
              <a:t>5</a:t>
            </a:fld>
            <a:endParaRPr lang="da-DK"/>
          </a:p>
        </p:txBody>
      </p:sp>
    </p:spTree>
    <p:extLst>
      <p:ext uri="{BB962C8B-B14F-4D97-AF65-F5344CB8AC3E}">
        <p14:creationId xmlns:p14="http://schemas.microsoft.com/office/powerpoint/2010/main" val="506218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Film om EUD - Sådan er hverdagen på en erhvervsskole</a:t>
            </a:r>
          </a:p>
          <a:p>
            <a:r>
              <a:rPr lang="da-DK" dirty="0"/>
              <a:t>Filmen er Indlejret i PP.</a:t>
            </a:r>
          </a:p>
          <a:p>
            <a:endParaRPr lang="da-DK" dirty="0"/>
          </a:p>
          <a:p>
            <a:r>
              <a:rPr lang="da-DK" dirty="0"/>
              <a:t>Tryk på </a:t>
            </a:r>
            <a:r>
              <a:rPr lang="da-DK" dirty="0" err="1"/>
              <a:t>slidet</a:t>
            </a:r>
            <a:r>
              <a:rPr lang="da-DK" dirty="0"/>
              <a:t> og filmen starter automatisk.</a:t>
            </a:r>
          </a:p>
          <a:p>
            <a:r>
              <a:rPr lang="da-DK" dirty="0"/>
              <a:t>Efter filmen trykkes på </a:t>
            </a:r>
            <a:r>
              <a:rPr lang="da-DK" dirty="0" err="1"/>
              <a:t>esc</a:t>
            </a:r>
            <a:r>
              <a:rPr lang="da-DK" dirty="0"/>
              <a:t>, og du</a:t>
            </a:r>
            <a:r>
              <a:rPr lang="da-DK" baseline="0" dirty="0"/>
              <a:t> er tilbage i PP</a:t>
            </a:r>
            <a:endParaRPr lang="da-DK" dirty="0"/>
          </a:p>
          <a:p>
            <a:endParaRPr lang="da-DK" dirty="0"/>
          </a:p>
        </p:txBody>
      </p:sp>
      <p:sp>
        <p:nvSpPr>
          <p:cNvPr id="4" name="Pladsholder til slidenummer 3"/>
          <p:cNvSpPr>
            <a:spLocks noGrp="1"/>
          </p:cNvSpPr>
          <p:nvPr>
            <p:ph type="sldNum" sz="quarter" idx="10"/>
          </p:nvPr>
        </p:nvSpPr>
        <p:spPr/>
        <p:txBody>
          <a:bodyPr/>
          <a:lstStyle/>
          <a:p>
            <a:fld id="{1F0F0A80-B3F9-400F-B8DD-54E2EC9402D7}" type="slidenum">
              <a:rPr lang="da-DK" smtClean="0"/>
              <a:t>6</a:t>
            </a:fld>
            <a:endParaRPr lang="da-DK"/>
          </a:p>
        </p:txBody>
      </p:sp>
    </p:spTree>
    <p:extLst>
      <p:ext uri="{BB962C8B-B14F-4D97-AF65-F5344CB8AC3E}">
        <p14:creationId xmlns:p14="http://schemas.microsoft.com/office/powerpoint/2010/main" val="131433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r>
              <a:rPr lang="da-DK" sz="1200" dirty="0" err="1"/>
              <a:t>Skills</a:t>
            </a:r>
            <a:r>
              <a:rPr lang="da-DK" sz="1200" dirty="0"/>
              <a:t> betyder færdigheder – at kunne noget.</a:t>
            </a:r>
          </a:p>
          <a:p>
            <a:pPr marL="0" indent="0">
              <a:buNone/>
            </a:pPr>
            <a:r>
              <a:rPr lang="da-DK" sz="1200" dirty="0"/>
              <a:t>Når du vælger en erhvervsuddannelse, opnår </a:t>
            </a:r>
            <a:r>
              <a:rPr lang="da-DK" sz="1200" baseline="0" dirty="0"/>
              <a:t>du </a:t>
            </a:r>
            <a:r>
              <a:rPr lang="da-DK" sz="1200" baseline="0" dirty="0" err="1"/>
              <a:t>skills</a:t>
            </a:r>
            <a:r>
              <a:rPr lang="da-DK" sz="1200" baseline="0" dirty="0"/>
              <a:t>, fordi du både bruger dine hænder og dit hoved.</a:t>
            </a:r>
          </a:p>
          <a:p>
            <a:pPr marL="0" indent="0">
              <a:buNone/>
            </a:pPr>
            <a:r>
              <a:rPr lang="da-DK" sz="1200" baseline="0" dirty="0" err="1"/>
              <a:t>Skills</a:t>
            </a:r>
            <a:r>
              <a:rPr lang="da-DK" sz="1200" baseline="0" dirty="0"/>
              <a:t>, der både leder til et godt, faglært job, når du er færdig med din erhvervsuddannelse - og </a:t>
            </a:r>
            <a:r>
              <a:rPr lang="da-DK" sz="1200" baseline="0" dirty="0" err="1"/>
              <a:t>skills</a:t>
            </a:r>
            <a:r>
              <a:rPr lang="da-DK" sz="1200" baseline="0" dirty="0"/>
              <a:t>, der giver dig muligheden for at blive selvstændig eller læse videre i dit helt eget tempo. </a:t>
            </a:r>
            <a:r>
              <a:rPr lang="da-DK" sz="1200" dirty="0"/>
              <a:t> </a:t>
            </a:r>
          </a:p>
          <a:p>
            <a:endParaRPr lang="da-DK" dirty="0"/>
          </a:p>
        </p:txBody>
      </p:sp>
      <p:sp>
        <p:nvSpPr>
          <p:cNvPr id="4" name="Pladsholder til slidenummer 3"/>
          <p:cNvSpPr>
            <a:spLocks noGrp="1"/>
          </p:cNvSpPr>
          <p:nvPr>
            <p:ph type="sldNum" sz="quarter" idx="10"/>
          </p:nvPr>
        </p:nvSpPr>
        <p:spPr/>
        <p:txBody>
          <a:bodyPr/>
          <a:lstStyle/>
          <a:p>
            <a:fld id="{1F0F0A80-B3F9-400F-B8DD-54E2EC9402D7}" type="slidenum">
              <a:rPr lang="da-DK" smtClean="0"/>
              <a:t>7</a:t>
            </a:fld>
            <a:endParaRPr lang="da-DK"/>
          </a:p>
        </p:txBody>
      </p:sp>
    </p:spTree>
    <p:extLst>
      <p:ext uri="{BB962C8B-B14F-4D97-AF65-F5344CB8AC3E}">
        <p14:creationId xmlns:p14="http://schemas.microsoft.com/office/powerpoint/2010/main" val="1766730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Filmen om de seks </a:t>
            </a:r>
            <a:r>
              <a:rPr lang="da-DK" dirty="0" err="1"/>
              <a:t>skills</a:t>
            </a:r>
            <a:r>
              <a:rPr lang="da-DK"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OBS, videoen er sat ind som link, som kan afspilles i PP.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I oplever problemer med afspilningen, kan I vælge at downloade filmen via nedenstående link og selv sætte den ind i præsentationen.</a:t>
            </a:r>
          </a:p>
          <a:p>
            <a:r>
              <a:rPr lang="da-DK" dirty="0"/>
              <a:t> </a:t>
            </a:r>
          </a:p>
          <a:p>
            <a:r>
              <a:rPr lang="da-DK" sz="1800" b="0" i="0" dirty="0">
                <a:effectLst/>
                <a:latin typeface="Montserrat" panose="00000500000000000000" pitchFamily="2" charset="0"/>
              </a:rPr>
              <a:t>Link: https://vimeo.com/662271148 </a:t>
            </a:r>
          </a:p>
          <a:p>
            <a:endParaRPr lang="da-DK" dirty="0"/>
          </a:p>
        </p:txBody>
      </p:sp>
      <p:sp>
        <p:nvSpPr>
          <p:cNvPr id="4" name="Pladsholder til slidenummer 3"/>
          <p:cNvSpPr>
            <a:spLocks noGrp="1"/>
          </p:cNvSpPr>
          <p:nvPr>
            <p:ph type="sldNum" sz="quarter" idx="5"/>
          </p:nvPr>
        </p:nvSpPr>
        <p:spPr/>
        <p:txBody>
          <a:bodyPr/>
          <a:lstStyle/>
          <a:p>
            <a:fld id="{1F0F0A80-B3F9-400F-B8DD-54E2EC9402D7}" type="slidenum">
              <a:rPr lang="da-DK" smtClean="0"/>
              <a:t>8</a:t>
            </a:fld>
            <a:endParaRPr lang="da-DK"/>
          </a:p>
        </p:txBody>
      </p:sp>
    </p:spTree>
    <p:extLst>
      <p:ext uri="{BB962C8B-B14F-4D97-AF65-F5344CB8AC3E}">
        <p14:creationId xmlns:p14="http://schemas.microsoft.com/office/powerpoint/2010/main" val="549620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57218D31-6148-49D8-BE9A-B28301B51824}" type="slidenum">
              <a:rPr lang="da-DK" smtClean="0"/>
              <a:pPr/>
              <a:t>10</a:t>
            </a:fld>
            <a:endParaRPr lang="da-DK"/>
          </a:p>
        </p:txBody>
      </p:sp>
    </p:spTree>
    <p:extLst>
      <p:ext uri="{BB962C8B-B14F-4D97-AF65-F5344CB8AC3E}">
        <p14:creationId xmlns:p14="http://schemas.microsoft.com/office/powerpoint/2010/main" val="421604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2BDAF9-6F73-4909-9FA5-7023424A1D96}" type="slidenum">
              <a:rPr lang="da-DK" smtClean="0"/>
              <a:t>11</a:t>
            </a:fld>
            <a:endParaRPr lang="da-DK"/>
          </a:p>
        </p:txBody>
      </p:sp>
    </p:spTree>
    <p:extLst>
      <p:ext uri="{BB962C8B-B14F-4D97-AF65-F5344CB8AC3E}">
        <p14:creationId xmlns:p14="http://schemas.microsoft.com/office/powerpoint/2010/main" val="909158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2BDAF9-6F73-4909-9FA5-7023424A1D96}" type="slidenum">
              <a:rPr lang="da-DK" smtClean="0"/>
              <a:t>14</a:t>
            </a:fld>
            <a:endParaRPr lang="da-DK"/>
          </a:p>
        </p:txBody>
      </p:sp>
    </p:spTree>
    <p:extLst>
      <p:ext uri="{BB962C8B-B14F-4D97-AF65-F5344CB8AC3E}">
        <p14:creationId xmlns:p14="http://schemas.microsoft.com/office/powerpoint/2010/main" val="3179994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57218D31-6148-49D8-BE9A-B28301B51824}" type="slidenum">
              <a:rPr lang="da-DK" smtClean="0"/>
              <a:pPr/>
              <a:t>15</a:t>
            </a:fld>
            <a:endParaRPr lang="da-DK"/>
          </a:p>
        </p:txBody>
      </p:sp>
    </p:spTree>
    <p:extLst>
      <p:ext uri="{BB962C8B-B14F-4D97-AF65-F5344CB8AC3E}">
        <p14:creationId xmlns:p14="http://schemas.microsoft.com/office/powerpoint/2010/main" val="495582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Bed eleverne stille sig til højre eller venstre i rummet afhængigt af, hvad de tænker er Einsteins stærkeste </a:t>
            </a:r>
            <a:r>
              <a:rPr lang="da-DK" dirty="0" err="1"/>
              <a:t>skills</a:t>
            </a:r>
            <a:r>
              <a:rPr lang="da-DK" dirty="0"/>
              <a:t> af de to. </a:t>
            </a:r>
          </a:p>
          <a:p>
            <a:r>
              <a:rPr lang="da-DK" dirty="0"/>
              <a:t>Husk at der IKKE er noget rigtig-forkert svar.. Det handler om at få de unge til at reflektere over de </a:t>
            </a:r>
            <a:r>
              <a:rPr lang="da-DK" dirty="0" err="1"/>
              <a:t>skills</a:t>
            </a:r>
            <a:r>
              <a:rPr lang="da-DK" dirty="0"/>
              <a:t> som de lige er præsenteret for. Ta’ en fælles drøftelse af, hvorfor eleverne har stillet sig som de har.</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Alternativt kan I spille dette spil på nettet med samme princip om, at eleverne svarer ved at gå til højre eller venstre: </a:t>
            </a:r>
            <a:r>
              <a:rPr lang="da-DK" dirty="0">
                <a:hlinkClick r:id="rId3"/>
              </a:rPr>
              <a:t>https://cph-skills.leadfamly.com/gaet-kendtes-skills-til-skillskaravanen</a:t>
            </a:r>
            <a:endParaRPr lang="da-DK" dirty="0"/>
          </a:p>
          <a:p>
            <a:endParaRPr lang="da-DK" dirty="0"/>
          </a:p>
        </p:txBody>
      </p:sp>
      <p:sp>
        <p:nvSpPr>
          <p:cNvPr id="4" name="Pladsholder til slidenummer 3"/>
          <p:cNvSpPr>
            <a:spLocks noGrp="1"/>
          </p:cNvSpPr>
          <p:nvPr>
            <p:ph type="sldNum" sz="quarter" idx="5"/>
          </p:nvPr>
        </p:nvSpPr>
        <p:spPr/>
        <p:txBody>
          <a:bodyPr/>
          <a:lstStyle/>
          <a:p>
            <a:fld id="{1F0F0A80-B3F9-400F-B8DD-54E2EC9402D7}" type="slidenum">
              <a:rPr lang="da-DK" smtClean="0"/>
              <a:t>17</a:t>
            </a:fld>
            <a:endParaRPr lang="da-DK"/>
          </a:p>
        </p:txBody>
      </p:sp>
    </p:spTree>
    <p:extLst>
      <p:ext uri="{BB962C8B-B14F-4D97-AF65-F5344CB8AC3E}">
        <p14:creationId xmlns:p14="http://schemas.microsoft.com/office/powerpoint/2010/main" val="216269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Alternativt kan I spille dette spil på nettet med samme princip om, at eleverne svarer ved at gå til højre eller venstre: </a:t>
            </a:r>
            <a:r>
              <a:rPr lang="da-DK" dirty="0">
                <a:hlinkClick r:id="rId3"/>
              </a:rPr>
              <a:t>https://cph-skills.leadfamly.com/gaet-kendtes-skills-til-skillskaravanen</a:t>
            </a:r>
            <a:endParaRPr lang="da-DK" dirty="0"/>
          </a:p>
          <a:p>
            <a:endParaRPr lang="da-DK" dirty="0"/>
          </a:p>
        </p:txBody>
      </p:sp>
      <p:sp>
        <p:nvSpPr>
          <p:cNvPr id="4" name="Pladsholder til slidenummer 3"/>
          <p:cNvSpPr>
            <a:spLocks noGrp="1"/>
          </p:cNvSpPr>
          <p:nvPr>
            <p:ph type="sldNum" sz="quarter" idx="5"/>
          </p:nvPr>
        </p:nvSpPr>
        <p:spPr/>
        <p:txBody>
          <a:bodyPr/>
          <a:lstStyle/>
          <a:p>
            <a:fld id="{78B72CD6-FDBC-4711-843A-46CDCF4A87C6}" type="slidenum">
              <a:rPr lang="da-DK" smtClean="0"/>
              <a:t>18</a:t>
            </a:fld>
            <a:endParaRPr lang="da-DK"/>
          </a:p>
        </p:txBody>
      </p:sp>
    </p:spTree>
    <p:extLst>
      <p:ext uri="{BB962C8B-B14F-4D97-AF65-F5344CB8AC3E}">
        <p14:creationId xmlns:p14="http://schemas.microsoft.com/office/powerpoint/2010/main" val="1018952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Alternativt kan I spille dette spil på nettet med samme princip om, at eleverne svarer ved at gå til højre eller venstre: </a:t>
            </a:r>
            <a:r>
              <a:rPr lang="da-DK" dirty="0">
                <a:hlinkClick r:id="rId3"/>
              </a:rPr>
              <a:t>https://cph-skills.leadfamly.com/gaet-kendtes-skills-til-skillskaravanen</a:t>
            </a:r>
            <a:endParaRPr lang="da-DK" dirty="0"/>
          </a:p>
          <a:p>
            <a:endParaRPr lang="da-DK" dirty="0"/>
          </a:p>
        </p:txBody>
      </p:sp>
      <p:sp>
        <p:nvSpPr>
          <p:cNvPr id="4" name="Pladsholder til slidenummer 3"/>
          <p:cNvSpPr>
            <a:spLocks noGrp="1"/>
          </p:cNvSpPr>
          <p:nvPr>
            <p:ph type="sldNum" sz="quarter" idx="5"/>
          </p:nvPr>
        </p:nvSpPr>
        <p:spPr/>
        <p:txBody>
          <a:bodyPr/>
          <a:lstStyle/>
          <a:p>
            <a:fld id="{78B72CD6-FDBC-4711-843A-46CDCF4A87C6}" type="slidenum">
              <a:rPr lang="da-DK" smtClean="0"/>
              <a:t>19</a:t>
            </a:fld>
            <a:endParaRPr lang="da-DK"/>
          </a:p>
        </p:txBody>
      </p:sp>
    </p:spTree>
    <p:extLst>
      <p:ext uri="{BB962C8B-B14F-4D97-AF65-F5344CB8AC3E}">
        <p14:creationId xmlns:p14="http://schemas.microsoft.com/office/powerpoint/2010/main" val="1467390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F0F0A80-B3F9-400F-B8DD-54E2EC9402D7}" type="slidenum">
              <a:rPr lang="da-DK" smtClean="0"/>
              <a:t>20</a:t>
            </a:fld>
            <a:endParaRPr lang="da-DK"/>
          </a:p>
        </p:txBody>
      </p:sp>
    </p:spTree>
    <p:extLst>
      <p:ext uri="{BB962C8B-B14F-4D97-AF65-F5344CB8AC3E}">
        <p14:creationId xmlns:p14="http://schemas.microsoft.com/office/powerpoint/2010/main" val="429279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8B72CD6-FDBC-4711-843A-46CDCF4A87C6}" type="slidenum">
              <a:rPr lang="da-DK" smtClean="0"/>
              <a:t>21</a:t>
            </a:fld>
            <a:endParaRPr lang="da-DK"/>
          </a:p>
        </p:txBody>
      </p:sp>
    </p:spTree>
    <p:extLst>
      <p:ext uri="{BB962C8B-B14F-4D97-AF65-F5344CB8AC3E}">
        <p14:creationId xmlns:p14="http://schemas.microsoft.com/office/powerpoint/2010/main" val="3468547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8B72CD6-FDBC-4711-843A-46CDCF4A87C6}" type="slidenum">
              <a:rPr lang="da-DK" smtClean="0"/>
              <a:t>23</a:t>
            </a:fld>
            <a:endParaRPr lang="da-DK"/>
          </a:p>
        </p:txBody>
      </p:sp>
    </p:spTree>
    <p:extLst>
      <p:ext uri="{BB962C8B-B14F-4D97-AF65-F5344CB8AC3E}">
        <p14:creationId xmlns:p14="http://schemas.microsoft.com/office/powerpoint/2010/main" val="2253594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F37A26BC-4168-4A1C-B64E-22255B27CD58}" type="datetimeFigureOut">
              <a:rPr lang="da-DK" smtClean="0"/>
              <a:t>12-06-2023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2490287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37A26BC-4168-4A1C-B64E-22255B27CD58}" type="datetimeFigureOut">
              <a:rPr lang="da-DK" smtClean="0"/>
              <a:t>12-06-2023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422058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F37A26BC-4168-4A1C-B64E-22255B27CD58}" type="datetimeFigureOut">
              <a:rPr lang="da-DK" smtClean="0"/>
              <a:t>12-06-2023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221859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F37A26BC-4168-4A1C-B64E-22255B27CD58}" type="datetimeFigureOut">
              <a:rPr lang="da-DK" smtClean="0"/>
              <a:t>12-06-2023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403884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i master</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37A26BC-4168-4A1C-B64E-22255B27CD58}" type="datetimeFigureOut">
              <a:rPr lang="da-DK" smtClean="0"/>
              <a:t>12-06-2023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237275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F37A26BC-4168-4A1C-B64E-22255B27CD58}" type="datetimeFigureOut">
              <a:rPr lang="da-DK" smtClean="0"/>
              <a:t>12-06-2023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324942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7A26BC-4168-4A1C-B64E-22255B27CD58}" type="datetimeFigureOut">
              <a:rPr lang="da-DK" smtClean="0"/>
              <a:t>12-06-2023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763159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F37A26BC-4168-4A1C-B64E-22255B27CD58}" type="datetimeFigureOut">
              <a:rPr lang="da-DK" smtClean="0"/>
              <a:t>12-06-2023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2800693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F37A26BC-4168-4A1C-B64E-22255B27CD58}" type="datetimeFigureOut">
              <a:rPr lang="da-DK" smtClean="0"/>
              <a:t>12-06-2023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3734705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37A26BC-4168-4A1C-B64E-22255B27CD58}" type="datetimeFigureOut">
              <a:rPr lang="da-DK" smtClean="0"/>
              <a:t>12-06-2023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117343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37A26BC-4168-4A1C-B64E-22255B27CD58}" type="datetimeFigureOut">
              <a:rPr lang="da-DK" smtClean="0"/>
              <a:t>12-06-2023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28FDBC1-1F1A-4626-ABC7-005DD865AA5E}" type="slidenum">
              <a:rPr lang="da-DK" smtClean="0"/>
              <a:t>‹nr.›</a:t>
            </a:fld>
            <a:endParaRPr lang="da-DK"/>
          </a:p>
        </p:txBody>
      </p:sp>
    </p:spTree>
    <p:extLst>
      <p:ext uri="{BB962C8B-B14F-4D97-AF65-F5344CB8AC3E}">
        <p14:creationId xmlns:p14="http://schemas.microsoft.com/office/powerpoint/2010/main" val="2969771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BCBB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7A26BC-4168-4A1C-B64E-22255B27CD58}" type="datetimeFigureOut">
              <a:rPr lang="da-DK" smtClean="0"/>
              <a:t>12-06-2023</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FDBC1-1F1A-4626-ABC7-005DD865AA5E}" type="slidenum">
              <a:rPr lang="da-DK" smtClean="0"/>
              <a:t>‹nr.›</a:t>
            </a:fld>
            <a:endParaRPr lang="da-DK"/>
          </a:p>
        </p:txBody>
      </p:sp>
    </p:spTree>
    <p:extLst>
      <p:ext uri="{BB962C8B-B14F-4D97-AF65-F5344CB8AC3E}">
        <p14:creationId xmlns:p14="http://schemas.microsoft.com/office/powerpoint/2010/main" val="281986712"/>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3.JP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1.wdp"/><Relationship Id="rId10" Type="http://schemas.openxmlformats.org/officeDocument/2006/relationships/image" Target="../media/image18.jpeg"/><Relationship Id="rId4" Type="http://schemas.openxmlformats.org/officeDocument/2006/relationships/image" Target="../media/image14.pn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player.vimeo.com/video/662271148?h=c87ebceaf6&amp;app_id=122963" TargetMode="Externa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online-stopwatch.com/full-screen-stopwatch/" TargetMode="External"/><Relationship Id="rId1" Type="http://schemas.openxmlformats.org/officeDocument/2006/relationships/slideLayout" Target="../slideLayouts/slideLayout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billedforklaring 6"/>
          <p:cNvSpPr/>
          <p:nvPr/>
        </p:nvSpPr>
        <p:spPr>
          <a:xfrm rot="20024288">
            <a:off x="1195090" y="3509451"/>
            <a:ext cx="1540747" cy="1557173"/>
          </a:xfrm>
          <a:prstGeom prst="wedgeEllipseCallout">
            <a:avLst>
              <a:gd name="adj1" fmla="val 75029"/>
              <a:gd name="adj2" fmla="val 3257"/>
            </a:avLst>
          </a:prstGeom>
          <a:solidFill>
            <a:srgbClr val="004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Century Gothic" panose="020B0502020202020204" pitchFamily="34" charset="0"/>
            </a:endParaRPr>
          </a:p>
        </p:txBody>
      </p:sp>
      <p:sp>
        <p:nvSpPr>
          <p:cNvPr id="2" name="Titel 1"/>
          <p:cNvSpPr>
            <a:spLocks noGrp="1"/>
          </p:cNvSpPr>
          <p:nvPr>
            <p:ph type="title"/>
          </p:nvPr>
        </p:nvSpPr>
        <p:spPr>
          <a:xfrm>
            <a:off x="838200" y="717748"/>
            <a:ext cx="10515600" cy="535531"/>
          </a:xfrm>
        </p:spPr>
        <p:txBody>
          <a:bodyPr>
            <a:spAutoFit/>
          </a:bodyPr>
          <a:lstStyle/>
          <a:p>
            <a:pPr algn="ctr"/>
            <a:r>
              <a:rPr lang="da-DK" sz="3200" b="1" dirty="0">
                <a:solidFill>
                  <a:srgbClr val="004243"/>
                </a:solidFill>
                <a:latin typeface="Century Gothic" panose="020B0502020202020204" pitchFamily="34" charset="0"/>
              </a:rPr>
              <a:t>Velkommen til 1. introdag</a:t>
            </a:r>
          </a:p>
        </p:txBody>
      </p:sp>
      <p:pic>
        <p:nvPicPr>
          <p:cNvPr id="5" name="Pladsholder til indhold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89843" y="2748590"/>
            <a:ext cx="1563206" cy="1563206"/>
          </a:xfrm>
          <a:prstGeom prst="rect">
            <a:avLst/>
          </a:prstGeom>
          <a:ln>
            <a:noFill/>
          </a:ln>
          <a:effectLst>
            <a:outerShdw blurRad="292100" dist="139700" dir="2700000" algn="tl" rotWithShape="0">
              <a:srgbClr val="333333">
                <a:alpha val="65000"/>
              </a:srgbClr>
            </a:outerShdw>
          </a:effectLst>
        </p:spPr>
      </p:pic>
      <p:pic>
        <p:nvPicPr>
          <p:cNvPr id="6" name="Bille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3260" y="1685739"/>
            <a:ext cx="1563206" cy="1563206"/>
          </a:xfrm>
          <a:prstGeom prst="rect">
            <a:avLst/>
          </a:prstGeom>
          <a:ln>
            <a:noFill/>
          </a:ln>
          <a:effectLst>
            <a:outerShdw blurRad="292100" dist="139700" dir="2700000" algn="tl" rotWithShape="0">
              <a:srgbClr val="333333">
                <a:alpha val="65000"/>
              </a:srgbClr>
            </a:outerShdw>
          </a:effectLst>
        </p:spPr>
      </p:pic>
      <p:pic>
        <p:nvPicPr>
          <p:cNvPr id="8" name="Billed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0395" y="3371541"/>
            <a:ext cx="1563206" cy="1563206"/>
          </a:xfrm>
          <a:prstGeom prst="rect">
            <a:avLst/>
          </a:prstGeom>
          <a:ln>
            <a:noFill/>
          </a:ln>
          <a:effectLst>
            <a:outerShdw blurRad="292100" dist="139700" dir="2700000" algn="tl" rotWithShape="0">
              <a:srgbClr val="333333">
                <a:alpha val="65000"/>
              </a:srgbClr>
            </a:outerShdw>
          </a:effectLst>
        </p:spPr>
      </p:pic>
      <p:pic>
        <p:nvPicPr>
          <p:cNvPr id="9" name="Billed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71572" y="1965486"/>
            <a:ext cx="1563206" cy="1563206"/>
          </a:xfrm>
          <a:prstGeom prst="rect">
            <a:avLst/>
          </a:prstGeom>
          <a:ln>
            <a:noFill/>
          </a:ln>
          <a:effectLst>
            <a:outerShdw blurRad="292100" dist="139700" dir="2700000" algn="tl" rotWithShape="0">
              <a:srgbClr val="333333">
                <a:alpha val="65000"/>
              </a:srgbClr>
            </a:outerShdw>
          </a:effectLst>
        </p:spPr>
      </p:pic>
      <p:pic>
        <p:nvPicPr>
          <p:cNvPr id="10" name="Billed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4365" y="2589938"/>
            <a:ext cx="1563206" cy="1563206"/>
          </a:xfrm>
          <a:prstGeom prst="rect">
            <a:avLst/>
          </a:prstGeom>
          <a:ln>
            <a:noFill/>
          </a:ln>
          <a:effectLst>
            <a:outerShdw blurRad="292100" dist="139700" dir="2700000" algn="tl" rotWithShape="0">
              <a:srgbClr val="333333">
                <a:alpha val="65000"/>
              </a:srgbClr>
            </a:outerShdw>
          </a:effectLst>
        </p:spPr>
      </p:pic>
      <p:pic>
        <p:nvPicPr>
          <p:cNvPr id="11" name="Billed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43601" y="3688844"/>
            <a:ext cx="1563206" cy="1563206"/>
          </a:xfrm>
          <a:prstGeom prst="rect">
            <a:avLst/>
          </a:prstGeom>
          <a:ln>
            <a:noFill/>
          </a:ln>
          <a:effectLst>
            <a:outerShdw blurRad="292100" dist="139700" dir="2700000" algn="tl" rotWithShape="0">
              <a:srgbClr val="333333">
                <a:alpha val="65000"/>
              </a:srgbClr>
            </a:outerShdw>
          </a:effectLst>
        </p:spPr>
      </p:pic>
      <p:sp>
        <p:nvSpPr>
          <p:cNvPr id="3" name="Tekstfelt 2"/>
          <p:cNvSpPr txBox="1"/>
          <p:nvPr/>
        </p:nvSpPr>
        <p:spPr>
          <a:xfrm rot="20826733">
            <a:off x="833022" y="3897907"/>
            <a:ext cx="2271252" cy="707886"/>
          </a:xfrm>
          <a:prstGeom prst="rect">
            <a:avLst/>
          </a:prstGeom>
          <a:noFill/>
        </p:spPr>
        <p:txBody>
          <a:bodyPr wrap="square" rtlCol="0">
            <a:spAutoFit/>
          </a:bodyPr>
          <a:lstStyle/>
          <a:p>
            <a:pPr algn="ctr"/>
            <a:r>
              <a:rPr lang="da-DK" sz="2000" dirty="0">
                <a:solidFill>
                  <a:schemeClr val="bg1"/>
                </a:solidFill>
                <a:latin typeface="Century Gothic" panose="020B0502020202020204" pitchFamily="34" charset="0"/>
              </a:rPr>
              <a:t>Hvad er </a:t>
            </a:r>
          </a:p>
          <a:p>
            <a:pPr algn="ctr"/>
            <a:r>
              <a:rPr lang="da-DK" sz="2000" dirty="0">
                <a:solidFill>
                  <a:schemeClr val="bg1"/>
                </a:solidFill>
                <a:latin typeface="Century Gothic" panose="020B0502020202020204" pitchFamily="34" charset="0"/>
              </a:rPr>
              <a:t>dine </a:t>
            </a:r>
            <a:r>
              <a:rPr lang="da-DK" sz="2000" dirty="0" err="1">
                <a:solidFill>
                  <a:schemeClr val="bg1"/>
                </a:solidFill>
                <a:latin typeface="Century Gothic" panose="020B0502020202020204" pitchFamily="34" charset="0"/>
              </a:rPr>
              <a:t>skills</a:t>
            </a:r>
            <a:r>
              <a:rPr lang="da-DK" sz="2000" dirty="0">
                <a:solidFill>
                  <a:schemeClr val="bg1"/>
                </a:solidFill>
                <a:latin typeface="Century Gothic" panose="020B0502020202020204" pitchFamily="34" charset="0"/>
              </a:rPr>
              <a:t>?</a:t>
            </a:r>
          </a:p>
        </p:txBody>
      </p:sp>
      <p:pic>
        <p:nvPicPr>
          <p:cNvPr id="13" name="Billede 12" descr="Et billede, der indeholder tekst, clipart&#10;&#10;Automatisk genereret beskrivelse">
            <a:extLst>
              <a:ext uri="{FF2B5EF4-FFF2-40B4-BE49-F238E27FC236}">
                <a16:creationId xmlns:a16="http://schemas.microsoft.com/office/drawing/2014/main" id="{AD1D59BB-8EE2-4C76-90DA-56899168BD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05145" y="6042433"/>
            <a:ext cx="1558366" cy="647860"/>
          </a:xfrm>
          <a:prstGeom prst="rect">
            <a:avLst/>
          </a:prstGeom>
        </p:spPr>
      </p:pic>
    </p:spTree>
    <p:extLst>
      <p:ext uri="{BB962C8B-B14F-4D97-AF65-F5344CB8AC3E}">
        <p14:creationId xmlns:p14="http://schemas.microsoft.com/office/powerpoint/2010/main" val="2416883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latin typeface="Century Gothic" panose="020B0502020202020204" pitchFamily="34" charset="0"/>
              </a:rPr>
              <a:t>Praktiske oplysninger</a:t>
            </a:r>
          </a:p>
        </p:txBody>
      </p:sp>
      <p:sp>
        <p:nvSpPr>
          <p:cNvPr id="5" name="Pladsholder til indhold 2">
            <a:extLst>
              <a:ext uri="{FF2B5EF4-FFF2-40B4-BE49-F238E27FC236}">
                <a16:creationId xmlns:a16="http://schemas.microsoft.com/office/drawing/2014/main" id="{FD99DDE0-3FBB-7C40-AD1E-9F2786B49128}"/>
              </a:ext>
            </a:extLst>
          </p:cNvPr>
          <p:cNvSpPr txBox="1">
            <a:spLocks/>
          </p:cNvSpPr>
          <p:nvPr/>
        </p:nvSpPr>
        <p:spPr>
          <a:xfrm>
            <a:off x="2937008" y="2564905"/>
            <a:ext cx="6317984" cy="3154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latin typeface="Century Gothic" panose="020B0502020202020204" pitchFamily="34" charset="0"/>
              </a:rPr>
              <a:t>Netnavn</a:t>
            </a:r>
            <a:r>
              <a:rPr lang="en-GB" dirty="0">
                <a:latin typeface="Century Gothic" panose="020B0502020202020204" pitchFamily="34" charset="0"/>
              </a:rPr>
              <a:t> og </a:t>
            </a:r>
            <a:r>
              <a:rPr lang="en-GB" dirty="0" err="1">
                <a:latin typeface="Century Gothic" panose="020B0502020202020204" pitchFamily="34" charset="0"/>
              </a:rPr>
              <a:t>kode</a:t>
            </a:r>
            <a:endParaRPr lang="en-GB" dirty="0">
              <a:latin typeface="Century Gothic" panose="020B0502020202020204" pitchFamily="34" charset="0"/>
            </a:endParaRPr>
          </a:p>
          <a:p>
            <a:r>
              <a:rPr lang="en-GB" dirty="0" err="1">
                <a:latin typeface="Century Gothic" panose="020B0502020202020204" pitchFamily="34" charset="0"/>
              </a:rPr>
              <a:t>Skolens</a:t>
            </a:r>
            <a:r>
              <a:rPr lang="en-GB" dirty="0">
                <a:latin typeface="Century Gothic" panose="020B0502020202020204" pitchFamily="34" charset="0"/>
              </a:rPr>
              <a:t> </a:t>
            </a:r>
            <a:r>
              <a:rPr lang="en-GB" dirty="0" err="1">
                <a:latin typeface="Century Gothic" panose="020B0502020202020204" pitchFamily="34" charset="0"/>
              </a:rPr>
              <a:t>navn</a:t>
            </a:r>
            <a:endParaRPr lang="en-GB" dirty="0">
              <a:latin typeface="Century Gothic" panose="020B0502020202020204" pitchFamily="34" charset="0"/>
            </a:endParaRPr>
          </a:p>
        </p:txBody>
      </p:sp>
    </p:spTree>
    <p:extLst>
      <p:ext uri="{BB962C8B-B14F-4D97-AF65-F5344CB8AC3E}">
        <p14:creationId xmlns:p14="http://schemas.microsoft.com/office/powerpoint/2010/main" val="926189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latin typeface="Century Gothic" panose="020B0502020202020204" pitchFamily="34" charset="0"/>
              </a:rPr>
              <a:t>Dagens Program</a:t>
            </a:r>
          </a:p>
        </p:txBody>
      </p:sp>
      <p:sp>
        <p:nvSpPr>
          <p:cNvPr id="3" name="Pladsholder til indhold 2"/>
          <p:cNvSpPr>
            <a:spLocks noGrp="1"/>
          </p:cNvSpPr>
          <p:nvPr>
            <p:ph idx="1"/>
          </p:nvPr>
        </p:nvSpPr>
        <p:spPr>
          <a:xfrm>
            <a:off x="838200" y="2182085"/>
            <a:ext cx="10515600" cy="4351338"/>
          </a:xfrm>
        </p:spPr>
        <p:txBody>
          <a:bodyPr/>
          <a:lstStyle/>
          <a:p>
            <a:pPr marL="0" indent="0" algn="ctr" defTabSz="457200">
              <a:lnSpc>
                <a:spcPct val="100000"/>
              </a:lnSpc>
              <a:spcBef>
                <a:spcPct val="20000"/>
              </a:spcBef>
              <a:buNone/>
              <a:defRPr/>
            </a:pPr>
            <a:r>
              <a:rPr lang="da-DK" sz="2800" b="1" dirty="0">
                <a:latin typeface="Century Gothic" panose="020B0502020202020204" pitchFamily="34" charset="0"/>
              </a:rPr>
              <a:t>[Indsæt jeres eget program for dagen]</a:t>
            </a:r>
            <a:endParaRPr lang="da-DK" sz="2800" dirty="0">
              <a:latin typeface="Century Gothic" panose="020B0502020202020204" pitchFamily="34" charset="0"/>
            </a:endParaRPr>
          </a:p>
          <a:p>
            <a:pPr marL="0" indent="0" algn="ctr" defTabSz="457200">
              <a:lnSpc>
                <a:spcPct val="100000"/>
              </a:lnSpc>
              <a:spcBef>
                <a:spcPct val="20000"/>
              </a:spcBef>
              <a:buNone/>
              <a:defRPr/>
            </a:pPr>
            <a:endParaRPr lang="da-DK" sz="1800" dirty="0">
              <a:latin typeface="Century Gothic" panose="020B0502020202020204" pitchFamily="34" charset="0"/>
            </a:endParaRPr>
          </a:p>
          <a:p>
            <a:pPr marL="0" indent="0" algn="ctr" defTabSz="457200">
              <a:lnSpc>
                <a:spcPct val="100000"/>
              </a:lnSpc>
              <a:spcBef>
                <a:spcPct val="20000"/>
              </a:spcBef>
              <a:buNone/>
              <a:defRPr/>
            </a:pPr>
            <a:r>
              <a:rPr lang="da-DK" sz="1800" dirty="0">
                <a:latin typeface="Century Gothic" panose="020B0502020202020204" pitchFamily="34" charset="0"/>
              </a:rPr>
              <a:t>Vigtigt</a:t>
            </a:r>
          </a:p>
          <a:p>
            <a:pPr marL="0" indent="0" algn="ctr" defTabSz="457200">
              <a:lnSpc>
                <a:spcPct val="100000"/>
              </a:lnSpc>
              <a:spcBef>
                <a:spcPct val="20000"/>
              </a:spcBef>
              <a:buNone/>
              <a:defRPr/>
            </a:pPr>
            <a:r>
              <a:rPr lang="da-DK" sz="1800" b="1" dirty="0">
                <a:latin typeface="Century Gothic" panose="020B0502020202020204" pitchFamily="34" charset="0"/>
              </a:rPr>
              <a:t>Start 9.30 eller senere </a:t>
            </a:r>
          </a:p>
          <a:p>
            <a:pPr marL="0" indent="0" algn="ctr" defTabSz="457200">
              <a:lnSpc>
                <a:spcPct val="100000"/>
              </a:lnSpc>
              <a:spcBef>
                <a:spcPct val="20000"/>
              </a:spcBef>
              <a:buNone/>
              <a:defRPr/>
            </a:pPr>
            <a:r>
              <a:rPr lang="da-DK" sz="1800" b="1" dirty="0">
                <a:latin typeface="Century Gothic" panose="020B0502020202020204" pitchFamily="34" charset="0"/>
              </a:rPr>
              <a:t>Slut 14.30 eller før </a:t>
            </a:r>
          </a:p>
          <a:p>
            <a:pPr marL="0" indent="0" algn="ctr" defTabSz="457200">
              <a:lnSpc>
                <a:spcPct val="100000"/>
              </a:lnSpc>
              <a:spcBef>
                <a:spcPct val="20000"/>
              </a:spcBef>
              <a:buNone/>
              <a:defRPr/>
            </a:pPr>
            <a:endParaRPr lang="da-DK" sz="1800" b="1" dirty="0">
              <a:latin typeface="Century Gothic" panose="020B0502020202020204" pitchFamily="34" charset="0"/>
            </a:endParaRPr>
          </a:p>
          <a:p>
            <a:endParaRPr lang="da-DK" dirty="0">
              <a:latin typeface="Century Gothic" panose="020B0502020202020204" pitchFamily="34" charset="0"/>
            </a:endParaRPr>
          </a:p>
        </p:txBody>
      </p:sp>
    </p:spTree>
    <p:extLst>
      <p:ext uri="{BB962C8B-B14F-4D97-AF65-F5344CB8AC3E}">
        <p14:creationId xmlns:p14="http://schemas.microsoft.com/office/powerpoint/2010/main" val="193425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82E72-6B1C-4370-93B1-0715DA500762}"/>
              </a:ext>
            </a:extLst>
          </p:cNvPr>
          <p:cNvSpPr>
            <a:spLocks noGrp="1"/>
          </p:cNvSpPr>
          <p:nvPr>
            <p:ph type="title"/>
          </p:nvPr>
        </p:nvSpPr>
        <p:spPr/>
        <p:txBody>
          <a:bodyPr/>
          <a:lstStyle/>
          <a:p>
            <a:r>
              <a:rPr lang="da-DK" dirty="0">
                <a:latin typeface="Century Gothic" panose="020B0502020202020204" pitchFamily="34" charset="0"/>
              </a:rPr>
              <a:t>Formålet med dagen</a:t>
            </a:r>
          </a:p>
        </p:txBody>
      </p:sp>
      <p:pic>
        <p:nvPicPr>
          <p:cNvPr id="5" name="Billede 4">
            <a:extLst>
              <a:ext uri="{FF2B5EF4-FFF2-40B4-BE49-F238E27FC236}">
                <a16:creationId xmlns:a16="http://schemas.microsoft.com/office/drawing/2014/main" id="{C1A2EE00-E7BD-4CAC-BDEF-74A32F48DC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3525" y="3724237"/>
            <a:ext cx="2703842" cy="18021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Billede 6">
            <a:extLst>
              <a:ext uri="{FF2B5EF4-FFF2-40B4-BE49-F238E27FC236}">
                <a16:creationId xmlns:a16="http://schemas.microsoft.com/office/drawing/2014/main" id="{F3AEE61F-699B-4E76-ACBC-3185438465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346545" y="3724236"/>
            <a:ext cx="2703843" cy="1802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Billede 7">
            <a:extLst>
              <a:ext uri="{FF2B5EF4-FFF2-40B4-BE49-F238E27FC236}">
                <a16:creationId xmlns:a16="http://schemas.microsoft.com/office/drawing/2014/main" id="{31DBA3D8-F17D-46AF-9E6A-11ED8CFFC0AE}"/>
              </a:ext>
            </a:extLst>
          </p:cNvPr>
          <p:cNvPicPr>
            <a:picLocks noChangeAspect="1"/>
          </p:cNvPicPr>
          <p:nvPr/>
        </p:nvPicPr>
        <p:blipFill rotWithShape="1">
          <a:blip r:embed="rId5"/>
          <a:srcRect l="7844" r="3971"/>
          <a:stretch/>
        </p:blipFill>
        <p:spPr>
          <a:xfrm>
            <a:off x="6396976" y="3724236"/>
            <a:ext cx="2749959" cy="1802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kstfelt 9">
            <a:extLst>
              <a:ext uri="{FF2B5EF4-FFF2-40B4-BE49-F238E27FC236}">
                <a16:creationId xmlns:a16="http://schemas.microsoft.com/office/drawing/2014/main" id="{EC59936B-BCDC-4131-8233-ABB3F4FD3591}"/>
              </a:ext>
            </a:extLst>
          </p:cNvPr>
          <p:cNvSpPr txBox="1"/>
          <p:nvPr/>
        </p:nvSpPr>
        <p:spPr>
          <a:xfrm>
            <a:off x="3493525" y="2834827"/>
            <a:ext cx="2481943" cy="646331"/>
          </a:xfrm>
          <a:prstGeom prst="rect">
            <a:avLst/>
          </a:prstGeom>
          <a:noFill/>
        </p:spPr>
        <p:txBody>
          <a:bodyPr wrap="square" rtlCol="0">
            <a:spAutoFit/>
          </a:bodyPr>
          <a:lstStyle/>
          <a:p>
            <a:r>
              <a:rPr lang="da-DK" b="1" dirty="0">
                <a:latin typeface="Century Gothic" panose="020B0502020202020204" pitchFamily="34" charset="0"/>
              </a:rPr>
              <a:t>Oplev en erhvervsskole</a:t>
            </a:r>
          </a:p>
        </p:txBody>
      </p:sp>
      <p:sp>
        <p:nvSpPr>
          <p:cNvPr id="11" name="Tekstfelt 10">
            <a:extLst>
              <a:ext uri="{FF2B5EF4-FFF2-40B4-BE49-F238E27FC236}">
                <a16:creationId xmlns:a16="http://schemas.microsoft.com/office/drawing/2014/main" id="{AD6B4871-89A7-4B94-8606-E782D26E5097}"/>
              </a:ext>
            </a:extLst>
          </p:cNvPr>
          <p:cNvSpPr txBox="1"/>
          <p:nvPr/>
        </p:nvSpPr>
        <p:spPr>
          <a:xfrm>
            <a:off x="6396976" y="2834827"/>
            <a:ext cx="2749959" cy="369332"/>
          </a:xfrm>
          <a:prstGeom prst="rect">
            <a:avLst/>
          </a:prstGeom>
          <a:noFill/>
        </p:spPr>
        <p:txBody>
          <a:bodyPr wrap="square" rtlCol="0">
            <a:spAutoFit/>
          </a:bodyPr>
          <a:lstStyle/>
          <a:p>
            <a:r>
              <a:rPr lang="da-DK" b="1" dirty="0">
                <a:latin typeface="Century Gothic" panose="020B0502020202020204" pitchFamily="34" charset="0"/>
              </a:rPr>
              <a:t>Bliver klogere på eud</a:t>
            </a:r>
          </a:p>
        </p:txBody>
      </p:sp>
      <p:sp>
        <p:nvSpPr>
          <p:cNvPr id="13" name="Tekstfelt 12">
            <a:extLst>
              <a:ext uri="{FF2B5EF4-FFF2-40B4-BE49-F238E27FC236}">
                <a16:creationId xmlns:a16="http://schemas.microsoft.com/office/drawing/2014/main" id="{8633B21E-C332-43A3-B009-F402A704A9B9}"/>
              </a:ext>
            </a:extLst>
          </p:cNvPr>
          <p:cNvSpPr txBox="1"/>
          <p:nvPr/>
        </p:nvSpPr>
        <p:spPr>
          <a:xfrm>
            <a:off x="216404" y="2817597"/>
            <a:ext cx="2749959" cy="646331"/>
          </a:xfrm>
          <a:prstGeom prst="rect">
            <a:avLst/>
          </a:prstGeom>
          <a:noFill/>
        </p:spPr>
        <p:txBody>
          <a:bodyPr wrap="square" rtlCol="0">
            <a:spAutoFit/>
          </a:bodyPr>
          <a:lstStyle/>
          <a:p>
            <a:r>
              <a:rPr lang="da-DK" b="1" dirty="0">
                <a:latin typeface="Century Gothic" panose="020B0502020202020204" pitchFamily="34" charset="0"/>
              </a:rPr>
              <a:t>Lær dine </a:t>
            </a:r>
            <a:r>
              <a:rPr lang="da-DK" b="1" dirty="0" err="1">
                <a:latin typeface="Century Gothic" panose="020B0502020202020204" pitchFamily="34" charset="0"/>
              </a:rPr>
              <a:t>skills</a:t>
            </a:r>
            <a:r>
              <a:rPr lang="da-DK" b="1" dirty="0">
                <a:latin typeface="Century Gothic" panose="020B0502020202020204" pitchFamily="34" charset="0"/>
              </a:rPr>
              <a:t> at kende</a:t>
            </a:r>
          </a:p>
        </p:txBody>
      </p:sp>
      <p:sp>
        <p:nvSpPr>
          <p:cNvPr id="14" name="Tekstfelt 13">
            <a:extLst>
              <a:ext uri="{FF2B5EF4-FFF2-40B4-BE49-F238E27FC236}">
                <a16:creationId xmlns:a16="http://schemas.microsoft.com/office/drawing/2014/main" id="{FC6DC474-2BA2-4870-ABF6-7D76C2BB0DA6}"/>
              </a:ext>
            </a:extLst>
          </p:cNvPr>
          <p:cNvSpPr txBox="1"/>
          <p:nvPr/>
        </p:nvSpPr>
        <p:spPr>
          <a:xfrm>
            <a:off x="9252589" y="2817597"/>
            <a:ext cx="2749959" cy="646331"/>
          </a:xfrm>
          <a:prstGeom prst="rect">
            <a:avLst/>
          </a:prstGeom>
          <a:noFill/>
        </p:spPr>
        <p:txBody>
          <a:bodyPr wrap="square" rtlCol="0">
            <a:spAutoFit/>
          </a:bodyPr>
          <a:lstStyle/>
          <a:p>
            <a:r>
              <a:rPr lang="da-DK" b="1" dirty="0">
                <a:latin typeface="Century Gothic" panose="020B0502020202020204" pitchFamily="34" charset="0"/>
              </a:rPr>
              <a:t>Bliv udfordret i </a:t>
            </a:r>
            <a:r>
              <a:rPr lang="da-DK" b="1" dirty="0" err="1">
                <a:latin typeface="Century Gothic" panose="020B0502020202020204" pitchFamily="34" charset="0"/>
              </a:rPr>
              <a:t>hands-on</a:t>
            </a:r>
            <a:r>
              <a:rPr lang="da-DK" b="1" dirty="0">
                <a:latin typeface="Century Gothic" panose="020B0502020202020204" pitchFamily="34" charset="0"/>
              </a:rPr>
              <a:t> aktiviteter</a:t>
            </a:r>
          </a:p>
        </p:txBody>
      </p:sp>
      <p:pic>
        <p:nvPicPr>
          <p:cNvPr id="4" name="Billede 3">
            <a:extLst>
              <a:ext uri="{FF2B5EF4-FFF2-40B4-BE49-F238E27FC236}">
                <a16:creationId xmlns:a16="http://schemas.microsoft.com/office/drawing/2014/main" id="{60C1F98B-86D6-42A3-B4D9-49BC12451A02}"/>
              </a:ext>
            </a:extLst>
          </p:cNvPr>
          <p:cNvPicPr>
            <a:picLocks noChangeAspect="1"/>
          </p:cNvPicPr>
          <p:nvPr/>
        </p:nvPicPr>
        <p:blipFill rotWithShape="1">
          <a:blip r:embed="rId6"/>
          <a:srcRect l="22856" t="22857" r="29733" b="28889"/>
          <a:stretch/>
        </p:blipFill>
        <p:spPr>
          <a:xfrm>
            <a:off x="146132" y="3724236"/>
            <a:ext cx="3147783" cy="18021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4550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048783-5777-4D23-8FCF-E136FF90416E}"/>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02687601-D1F3-488A-A093-E86A8F0EF69E}"/>
              </a:ext>
            </a:extLst>
          </p:cNvPr>
          <p:cNvSpPr>
            <a:spLocks noGrp="1"/>
          </p:cNvSpPr>
          <p:nvPr>
            <p:ph idx="1"/>
          </p:nvPr>
        </p:nvSpPr>
        <p:spPr/>
        <p:txBody>
          <a:bodyPr/>
          <a:lstStyle/>
          <a:p>
            <a:r>
              <a:rPr lang="da-DK" dirty="0">
                <a:latin typeface="Century Gothic" panose="020B0502020202020204" pitchFamily="34" charset="0"/>
              </a:rPr>
              <a:t>Opfordring til at I her indsætter et slide omkring jeres skole, der fx indeholder:</a:t>
            </a:r>
          </a:p>
          <a:p>
            <a:pPr lvl="1"/>
            <a:r>
              <a:rPr lang="da-DK" dirty="0">
                <a:latin typeface="Century Gothic" panose="020B0502020202020204" pitchFamily="34" charset="0"/>
              </a:rPr>
              <a:t>Billeder med skole, værksted og elever</a:t>
            </a:r>
          </a:p>
          <a:p>
            <a:pPr lvl="1"/>
            <a:r>
              <a:rPr lang="da-DK" dirty="0">
                <a:latin typeface="Century Gothic" panose="020B0502020202020204" pitchFamily="34" charset="0"/>
              </a:rPr>
              <a:t>Kendetegn ved netop jeres skole</a:t>
            </a:r>
          </a:p>
          <a:p>
            <a:pPr lvl="1"/>
            <a:r>
              <a:rPr lang="da-DK" dirty="0">
                <a:latin typeface="Century Gothic" panose="020B0502020202020204" pitchFamily="34" charset="0"/>
              </a:rPr>
              <a:t>Eksempel på en social aktivitet/begivenhed I har på skolen</a:t>
            </a:r>
          </a:p>
          <a:p>
            <a:pPr marL="457200" lvl="1" indent="0">
              <a:buNone/>
            </a:pPr>
            <a:endParaRPr lang="da-DK" dirty="0">
              <a:latin typeface="Century Gothic" panose="020B0502020202020204" pitchFamily="34" charset="0"/>
            </a:endParaRPr>
          </a:p>
        </p:txBody>
      </p:sp>
    </p:spTree>
    <p:extLst>
      <p:ext uri="{BB962C8B-B14F-4D97-AF65-F5344CB8AC3E}">
        <p14:creationId xmlns:p14="http://schemas.microsoft.com/office/powerpoint/2010/main" val="360151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p:txBody>
          <a:bodyPr/>
          <a:lstStyle/>
          <a:p>
            <a:endParaRPr lang="da-DK"/>
          </a:p>
        </p:txBody>
      </p:sp>
      <p:pic>
        <p:nvPicPr>
          <p:cNvPr id="4" name="Kort og godt om erhvervsuddannelser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2396780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latin typeface="Century Gothic" panose="020B0502020202020204" pitchFamily="34" charset="0"/>
              </a:rPr>
              <a:t>Hvad betyder ”</a:t>
            </a:r>
            <a:r>
              <a:rPr lang="da-DK" dirty="0" err="1">
                <a:latin typeface="Century Gothic" panose="020B0502020202020204" pitchFamily="34" charset="0"/>
              </a:rPr>
              <a:t>Skills</a:t>
            </a:r>
            <a:r>
              <a:rPr lang="da-DK" dirty="0">
                <a:latin typeface="Century Gothic" panose="020B0502020202020204" pitchFamily="34" charset="0"/>
              </a:rPr>
              <a:t>”?</a:t>
            </a:r>
          </a:p>
        </p:txBody>
      </p:sp>
      <p:pic>
        <p:nvPicPr>
          <p:cNvPr id="4" name="Billede 3"/>
          <p:cNvPicPr>
            <a:picLocks noChangeAspect="1"/>
          </p:cNvPicPr>
          <p:nvPr/>
        </p:nvPicPr>
        <p:blipFill rotWithShape="1">
          <a:blip r:embed="rId3">
            <a:extLst>
              <a:ext uri="{28A0092B-C50C-407E-A947-70E740481C1C}">
                <a14:useLocalDpi xmlns:a14="http://schemas.microsoft.com/office/drawing/2010/main" val="0"/>
              </a:ext>
            </a:extLst>
          </a:blip>
          <a:srcRect l="34189" t="4304" r="17512" b="27648"/>
          <a:stretch/>
        </p:blipFill>
        <p:spPr>
          <a:xfrm rot="5400000">
            <a:off x="4781533" y="1803542"/>
            <a:ext cx="1685727" cy="1781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Billede 6"/>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53965" t="9850" b="25869"/>
          <a:stretch/>
        </p:blipFill>
        <p:spPr>
          <a:xfrm rot="5400000">
            <a:off x="8158833" y="3766044"/>
            <a:ext cx="1685725" cy="1765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Billede 7"/>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28738" t="11078" r="16662" b="11923"/>
          <a:stretch/>
        </p:blipFill>
        <p:spPr>
          <a:xfrm rot="5400000">
            <a:off x="2123577" y="1802449"/>
            <a:ext cx="1693194" cy="17908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Billede 2"/>
          <p:cNvPicPr>
            <a:picLocks noChangeAspect="1"/>
          </p:cNvPicPr>
          <p:nvPr/>
        </p:nvPicPr>
        <p:blipFill rotWithShape="1">
          <a:blip r:embed="rId8" cstate="print">
            <a:extLst>
              <a:ext uri="{28A0092B-C50C-407E-A947-70E740481C1C}">
                <a14:useLocalDpi xmlns:a14="http://schemas.microsoft.com/office/drawing/2010/main" val="0"/>
              </a:ext>
            </a:extLst>
          </a:blip>
          <a:srcRect l="176" r="542"/>
          <a:stretch/>
        </p:blipFill>
        <p:spPr>
          <a:xfrm>
            <a:off x="7383181" y="1858757"/>
            <a:ext cx="2517058" cy="1691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Billed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74735" y="3805865"/>
            <a:ext cx="2556271" cy="1704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Billed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16480" y="3834732"/>
            <a:ext cx="2517058" cy="1675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94444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medier 4" title="De 6 skills_Tekstet 2.2">
            <a:hlinkClick r:id="" action="ppaction://media"/>
            <a:extLst>
              <a:ext uri="{FF2B5EF4-FFF2-40B4-BE49-F238E27FC236}">
                <a16:creationId xmlns:a16="http://schemas.microsoft.com/office/drawing/2014/main" id="{1830E1A4-B62D-4E0A-8653-071EA89CBFF3}"/>
              </a:ext>
            </a:extLst>
          </p:cNvPr>
          <p:cNvPicPr>
            <a:picLocks noGrp="1" noRot="1" noChangeAspect="1"/>
          </p:cNvPicPr>
          <p:nvPr>
            <p:ph idx="1"/>
            <a:videoFile r:link="rId1"/>
          </p:nvPr>
        </p:nvPicPr>
        <p:blipFill>
          <a:blip r:embed="rId4"/>
          <a:stretch>
            <a:fillRect/>
          </a:stretch>
        </p:blipFill>
        <p:spPr>
          <a:xfrm>
            <a:off x="1069709" y="601775"/>
            <a:ext cx="10052581" cy="5654449"/>
          </a:xfrm>
          <a:prstGeom prst="rect">
            <a:avLst/>
          </a:prstGeom>
        </p:spPr>
      </p:pic>
    </p:spTree>
    <p:extLst>
      <p:ext uri="{BB962C8B-B14F-4D97-AF65-F5344CB8AC3E}">
        <p14:creationId xmlns:p14="http://schemas.microsoft.com/office/powerpoint/2010/main" val="184249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frundet rektangel 5"/>
          <p:cNvSpPr/>
          <p:nvPr/>
        </p:nvSpPr>
        <p:spPr>
          <a:xfrm>
            <a:off x="838200" y="1724297"/>
            <a:ext cx="10622280" cy="2760617"/>
          </a:xfrm>
          <a:prstGeom prst="roundRect">
            <a:avLst/>
          </a:prstGeom>
          <a:solidFill>
            <a:srgbClr val="0042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1547656" y="2319775"/>
            <a:ext cx="9806144" cy="1569660"/>
          </a:xfrm>
          <a:prstGeom prst="rect">
            <a:avLst/>
          </a:prstGeom>
        </p:spPr>
        <p:txBody>
          <a:bodyPr wrap="square">
            <a:spAutoFit/>
          </a:bodyPr>
          <a:lstStyle/>
          <a:p>
            <a:r>
              <a:rPr lang="da-DK" sz="2400" b="1" dirty="0">
                <a:solidFill>
                  <a:schemeClr val="bg1"/>
                </a:solidFill>
                <a:latin typeface="Century Gothic" panose="020B0502020202020204" pitchFamily="34" charset="0"/>
              </a:rPr>
              <a:t>Øvelse</a:t>
            </a:r>
          </a:p>
          <a:p>
            <a:endParaRPr lang="da-DK" dirty="0">
              <a:solidFill>
                <a:schemeClr val="bg1"/>
              </a:solidFill>
              <a:latin typeface="Century Gothic" panose="020B0502020202020204" pitchFamily="34" charset="0"/>
            </a:endParaRPr>
          </a:p>
          <a:p>
            <a:r>
              <a:rPr lang="da-DK" dirty="0">
                <a:solidFill>
                  <a:schemeClr val="bg1"/>
                </a:solidFill>
                <a:latin typeface="Century Gothic" panose="020B0502020202020204" pitchFamily="34" charset="0"/>
              </a:rPr>
              <a:t>De næste par øvelser skal du lave alene.</a:t>
            </a:r>
          </a:p>
          <a:p>
            <a:r>
              <a:rPr lang="da-DK" dirty="0">
                <a:solidFill>
                  <a:schemeClr val="bg1"/>
                </a:solidFill>
                <a:latin typeface="Century Gothic" panose="020B0502020202020204" pitchFamily="34" charset="0"/>
              </a:rPr>
              <a:t>Meningen med øvelserne er, at du bliver klogere på dine skills – dine prioriteringer, styrker og interesser. Brug arbejdsarket til at svare på øvelserne.</a:t>
            </a:r>
          </a:p>
        </p:txBody>
      </p:sp>
    </p:spTree>
    <p:extLst>
      <p:ext uri="{BB962C8B-B14F-4D97-AF65-F5344CB8AC3E}">
        <p14:creationId xmlns:p14="http://schemas.microsoft.com/office/powerpoint/2010/main" val="3515233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439943" y="561997"/>
            <a:ext cx="9093574" cy="954107"/>
          </a:xfrm>
          <a:prstGeom prst="rect">
            <a:avLst/>
          </a:prstGeom>
          <a:noFill/>
        </p:spPr>
        <p:txBody>
          <a:bodyPr wrap="square" rtlCol="0">
            <a:spAutoFit/>
          </a:bodyPr>
          <a:lstStyle/>
          <a:p>
            <a:r>
              <a:rPr lang="da-DK" sz="2800" dirty="0">
                <a:solidFill>
                  <a:srgbClr val="008997"/>
                </a:solidFill>
                <a:latin typeface="Century Gothic" panose="020B0502020202020204" pitchFamily="34" charset="0"/>
                <a:cs typeface="Arial"/>
              </a:rPr>
              <a:t>Noter på dit arbejdsark, hvordan du synes, de 6 </a:t>
            </a:r>
            <a:r>
              <a:rPr lang="da-DK" sz="2800" dirty="0" err="1">
                <a:solidFill>
                  <a:srgbClr val="008997"/>
                </a:solidFill>
                <a:latin typeface="Century Gothic" panose="020B0502020202020204" pitchFamily="34" charset="0"/>
                <a:cs typeface="Arial"/>
              </a:rPr>
              <a:t>skills</a:t>
            </a:r>
            <a:r>
              <a:rPr lang="da-DK" sz="2800" dirty="0">
                <a:solidFill>
                  <a:srgbClr val="008997"/>
                </a:solidFill>
                <a:latin typeface="Century Gothic" panose="020B0502020202020204" pitchFamily="34" charset="0"/>
                <a:cs typeface="Arial"/>
              </a:rPr>
              <a:t> passer til hvem </a:t>
            </a:r>
            <a:r>
              <a:rPr lang="da-DK" sz="2800" dirty="0">
                <a:solidFill>
                  <a:srgbClr val="FF0000"/>
                </a:solidFill>
                <a:latin typeface="Century Gothic" panose="020B0502020202020204" pitchFamily="34" charset="0"/>
                <a:cs typeface="Arial"/>
              </a:rPr>
              <a:t>DU</a:t>
            </a:r>
            <a:r>
              <a:rPr lang="da-DK" sz="2800" dirty="0">
                <a:solidFill>
                  <a:srgbClr val="008997"/>
                </a:solidFill>
                <a:latin typeface="Century Gothic" panose="020B0502020202020204" pitchFamily="34" charset="0"/>
                <a:cs typeface="Arial"/>
              </a:rPr>
              <a:t> er.</a:t>
            </a:r>
            <a:endParaRPr lang="da-DK" sz="2800" dirty="0">
              <a:solidFill>
                <a:srgbClr val="008997"/>
              </a:solidFill>
              <a:latin typeface="Century Gothic" panose="020B0502020202020204" pitchFamily="34" charset="0"/>
            </a:endParaRPr>
          </a:p>
        </p:txBody>
      </p:sp>
      <p:pic>
        <p:nvPicPr>
          <p:cNvPr id="6" name="Billede 5"/>
          <p:cNvPicPr>
            <a:picLocks noChangeAspect="1"/>
          </p:cNvPicPr>
          <p:nvPr/>
        </p:nvPicPr>
        <p:blipFill rotWithShape="1">
          <a:blip r:embed="rId3"/>
          <a:srcRect t="3117" b="5198"/>
          <a:stretch/>
        </p:blipFill>
        <p:spPr>
          <a:xfrm>
            <a:off x="1593419" y="1680754"/>
            <a:ext cx="8786621" cy="4841966"/>
          </a:xfrm>
          <a:prstGeom prst="rect">
            <a:avLst/>
          </a:prstGeom>
        </p:spPr>
      </p:pic>
    </p:spTree>
    <p:extLst>
      <p:ext uri="{BB962C8B-B14F-4D97-AF65-F5344CB8AC3E}">
        <p14:creationId xmlns:p14="http://schemas.microsoft.com/office/powerpoint/2010/main" val="363225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felt 12"/>
          <p:cNvSpPr txBox="1"/>
          <p:nvPr/>
        </p:nvSpPr>
        <p:spPr>
          <a:xfrm>
            <a:off x="1439943" y="561997"/>
            <a:ext cx="9093574" cy="954107"/>
          </a:xfrm>
          <a:prstGeom prst="rect">
            <a:avLst/>
          </a:prstGeom>
          <a:noFill/>
        </p:spPr>
        <p:txBody>
          <a:bodyPr wrap="square" rtlCol="0">
            <a:spAutoFit/>
          </a:bodyPr>
          <a:lstStyle/>
          <a:p>
            <a:r>
              <a:rPr lang="da-DK" sz="2800" dirty="0">
                <a:solidFill>
                  <a:srgbClr val="008997"/>
                </a:solidFill>
                <a:latin typeface="Century Gothic" panose="020B0502020202020204" pitchFamily="34" charset="0"/>
                <a:cs typeface="Arial"/>
              </a:rPr>
              <a:t>Noter på dit arbejdsark, hvordan du synes, de 6 </a:t>
            </a:r>
            <a:r>
              <a:rPr lang="da-DK" sz="2800" dirty="0" err="1">
                <a:solidFill>
                  <a:srgbClr val="008997"/>
                </a:solidFill>
                <a:latin typeface="Century Gothic" panose="020B0502020202020204" pitchFamily="34" charset="0"/>
                <a:cs typeface="Arial"/>
              </a:rPr>
              <a:t>skills</a:t>
            </a:r>
            <a:r>
              <a:rPr lang="da-DK" sz="2800" dirty="0">
                <a:solidFill>
                  <a:srgbClr val="008997"/>
                </a:solidFill>
                <a:latin typeface="Century Gothic" panose="020B0502020202020204" pitchFamily="34" charset="0"/>
                <a:cs typeface="Arial"/>
              </a:rPr>
              <a:t> passer på din makker</a:t>
            </a:r>
            <a:endParaRPr lang="da-DK" sz="2800" dirty="0">
              <a:solidFill>
                <a:srgbClr val="008997"/>
              </a:solidFill>
              <a:latin typeface="Century Gothic" panose="020B0502020202020204" pitchFamily="34" charset="0"/>
            </a:endParaRPr>
          </a:p>
        </p:txBody>
      </p:sp>
      <p:pic>
        <p:nvPicPr>
          <p:cNvPr id="4" name="Billede 3"/>
          <p:cNvPicPr>
            <a:picLocks noChangeAspect="1"/>
          </p:cNvPicPr>
          <p:nvPr/>
        </p:nvPicPr>
        <p:blipFill>
          <a:blip r:embed="rId3"/>
          <a:stretch>
            <a:fillRect/>
          </a:stretch>
        </p:blipFill>
        <p:spPr>
          <a:xfrm>
            <a:off x="1520355" y="1708843"/>
            <a:ext cx="8733277" cy="4938188"/>
          </a:xfrm>
          <a:prstGeom prst="rect">
            <a:avLst/>
          </a:prstGeom>
        </p:spPr>
      </p:pic>
    </p:spTree>
    <p:extLst>
      <p:ext uri="{BB962C8B-B14F-4D97-AF65-F5344CB8AC3E}">
        <p14:creationId xmlns:p14="http://schemas.microsoft.com/office/powerpoint/2010/main" val="1050739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frundet rektangel 6"/>
          <p:cNvSpPr/>
          <p:nvPr/>
        </p:nvSpPr>
        <p:spPr>
          <a:xfrm>
            <a:off x="829491" y="1541417"/>
            <a:ext cx="10622280" cy="2760617"/>
          </a:xfrm>
          <a:prstGeom prst="roundRect">
            <a:avLst/>
          </a:prstGeom>
          <a:solidFill>
            <a:srgbClr val="0042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1323689" y="1944795"/>
            <a:ext cx="9606224" cy="1846659"/>
          </a:xfrm>
          <a:prstGeom prst="rect">
            <a:avLst/>
          </a:prstGeom>
        </p:spPr>
        <p:txBody>
          <a:bodyPr wrap="square" anchor="t">
            <a:spAutoFit/>
          </a:bodyPr>
          <a:lstStyle/>
          <a:p>
            <a:r>
              <a:rPr lang="da-DK" sz="2400" b="1" dirty="0">
                <a:solidFill>
                  <a:schemeClr val="bg1"/>
                </a:solidFill>
                <a:latin typeface="Century Gothic" panose="020B0502020202020204" pitchFamily="34" charset="0"/>
              </a:rPr>
              <a:t>Øvelse</a:t>
            </a:r>
          </a:p>
          <a:p>
            <a:endParaRPr lang="da-DK" dirty="0">
              <a:solidFill>
                <a:schemeClr val="bg1"/>
              </a:solidFill>
              <a:latin typeface="Century Gothic" panose="020B0502020202020204" pitchFamily="34" charset="0"/>
            </a:endParaRPr>
          </a:p>
          <a:p>
            <a:r>
              <a:rPr lang="da-DK" dirty="0">
                <a:solidFill>
                  <a:schemeClr val="bg1"/>
                </a:solidFill>
                <a:latin typeface="Century Gothic" panose="020B0502020202020204" pitchFamily="34" charset="0"/>
              </a:rPr>
              <a:t>Den næste øvelse skal du lave sammen med din makker. I skal vise hinanden, hvordan I har placeret krydserne på de to slides. Er I enige?</a:t>
            </a:r>
          </a:p>
          <a:p>
            <a:endParaRPr lang="da-DK" b="1" dirty="0">
              <a:solidFill>
                <a:schemeClr val="bg1"/>
              </a:solidFill>
              <a:latin typeface="Century Gothic" panose="020B0502020202020204" pitchFamily="34" charset="0"/>
            </a:endParaRPr>
          </a:p>
          <a:p>
            <a:r>
              <a:rPr lang="da-DK" dirty="0">
                <a:solidFill>
                  <a:schemeClr val="bg1"/>
                </a:solidFill>
                <a:latin typeface="Century Gothic" panose="020B0502020202020204" pitchFamily="34" charset="0"/>
              </a:rPr>
              <a:t>Meningen med øvelsen er, at I bliver klogere på jer selv og hinanden.</a:t>
            </a:r>
          </a:p>
        </p:txBody>
      </p:sp>
    </p:spTree>
    <p:extLst>
      <p:ext uri="{BB962C8B-B14F-4D97-AF65-F5344CB8AC3E}">
        <p14:creationId xmlns:p14="http://schemas.microsoft.com/office/powerpoint/2010/main" val="1229546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frundet rektangel 6"/>
          <p:cNvSpPr/>
          <p:nvPr/>
        </p:nvSpPr>
        <p:spPr>
          <a:xfrm>
            <a:off x="731520" y="888274"/>
            <a:ext cx="10622280" cy="4162697"/>
          </a:xfrm>
          <a:prstGeom prst="roundRect">
            <a:avLst/>
          </a:prstGeom>
          <a:solidFill>
            <a:srgbClr val="0042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a:off x="838200" y="365125"/>
            <a:ext cx="10515600" cy="1460500"/>
          </a:xfrm>
        </p:spPr>
        <p:txBody>
          <a:bodyPr>
            <a:normAutofit/>
          </a:bodyPr>
          <a:lstStyle/>
          <a:p>
            <a:br>
              <a:rPr lang="da-DK">
                <a:cs typeface="Arial"/>
              </a:rPr>
            </a:br>
            <a:endParaRPr lang="da-DK"/>
          </a:p>
        </p:txBody>
      </p:sp>
      <p:sp>
        <p:nvSpPr>
          <p:cNvPr id="3" name="Pladsholder til indhold 2"/>
          <p:cNvSpPr>
            <a:spLocks noGrp="1"/>
          </p:cNvSpPr>
          <p:nvPr>
            <p:ph idx="1"/>
          </p:nvPr>
        </p:nvSpPr>
        <p:spPr>
          <a:xfrm>
            <a:off x="838200" y="1575097"/>
            <a:ext cx="10515600" cy="3941783"/>
          </a:xfrm>
        </p:spPr>
        <p:txBody>
          <a:bodyPr>
            <a:normAutofit/>
          </a:bodyPr>
          <a:lstStyle/>
          <a:p>
            <a:pPr marL="0" indent="0">
              <a:buNone/>
            </a:pPr>
            <a:r>
              <a:rPr lang="da-DK" sz="1800" dirty="0">
                <a:solidFill>
                  <a:schemeClr val="bg1"/>
                </a:solidFill>
                <a:latin typeface="Century Gothic" panose="020B0502020202020204" pitchFamily="34" charset="0"/>
                <a:cs typeface="Arial"/>
              </a:rPr>
              <a:t>I har nu delt jeres bud på, hvordan jeres </a:t>
            </a:r>
            <a:r>
              <a:rPr lang="da-DK" sz="1800" dirty="0" err="1">
                <a:solidFill>
                  <a:schemeClr val="bg1"/>
                </a:solidFill>
                <a:latin typeface="Century Gothic" panose="020B0502020202020204" pitchFamily="34" charset="0"/>
                <a:cs typeface="Arial"/>
              </a:rPr>
              <a:t>skills</a:t>
            </a:r>
            <a:r>
              <a:rPr lang="da-DK" sz="1800" dirty="0">
                <a:solidFill>
                  <a:schemeClr val="bg1"/>
                </a:solidFill>
                <a:latin typeface="Century Gothic" panose="020B0502020202020204" pitchFamily="34" charset="0"/>
                <a:cs typeface="Arial"/>
              </a:rPr>
              <a:t>-krydser skal stå. </a:t>
            </a:r>
          </a:p>
          <a:p>
            <a:pPr marL="0" indent="0">
              <a:buNone/>
            </a:pPr>
            <a:r>
              <a:rPr lang="da-DK" sz="1800" dirty="0">
                <a:solidFill>
                  <a:schemeClr val="bg1"/>
                </a:solidFill>
                <a:latin typeface="Century Gothic" panose="020B0502020202020204" pitchFamily="34" charset="0"/>
                <a:cs typeface="Arial"/>
              </a:rPr>
              <a:t>Sammenlign jeres arbejdsark og spørg hinanden, hvorfor du og din makker har sat krydserne sådan. Husk at være positiv og konstruktiv. Det er fx bedre at svare: ”Det her kan du godt blive bedre til” end ”Det her er du bare så dårlig til”. Fremhæv de skills, din makker er bedst til.</a:t>
            </a:r>
          </a:p>
          <a:p>
            <a:pPr marL="0" indent="0">
              <a:buNone/>
            </a:pPr>
            <a:r>
              <a:rPr lang="da-DK" sz="1800" dirty="0">
                <a:solidFill>
                  <a:schemeClr val="bg1"/>
                </a:solidFill>
                <a:latin typeface="Century Gothic" panose="020B0502020202020204" pitchFamily="34" charset="0"/>
                <a:cs typeface="Arial"/>
              </a:rPr>
              <a:t>På næste slide finder I eksempler på spørgsmål, som I kan stille hinanden.</a:t>
            </a:r>
          </a:p>
          <a:p>
            <a:pPr marL="0" indent="0">
              <a:buNone/>
            </a:pPr>
            <a:endParaRPr lang="da-DK" sz="1800" dirty="0">
              <a:solidFill>
                <a:schemeClr val="bg1"/>
              </a:solidFill>
              <a:latin typeface="Century Gothic" panose="020B0502020202020204" pitchFamily="34" charset="0"/>
              <a:cs typeface="Arial"/>
            </a:endParaRPr>
          </a:p>
          <a:p>
            <a:pPr marL="0" indent="0">
              <a:buNone/>
            </a:pPr>
            <a:r>
              <a:rPr lang="da-DK" sz="1800" dirty="0">
                <a:solidFill>
                  <a:schemeClr val="bg1"/>
                </a:solidFill>
                <a:latin typeface="Century Gothic" panose="020B0502020202020204" pitchFamily="34" charset="0"/>
                <a:cs typeface="Arial"/>
              </a:rPr>
              <a:t>Når I har gennemgået placeringen af jeres </a:t>
            </a:r>
            <a:r>
              <a:rPr lang="da-DK" sz="1800" dirty="0" err="1">
                <a:solidFill>
                  <a:schemeClr val="bg1"/>
                </a:solidFill>
                <a:latin typeface="Century Gothic" panose="020B0502020202020204" pitchFamily="34" charset="0"/>
                <a:cs typeface="Arial"/>
              </a:rPr>
              <a:t>skills</a:t>
            </a:r>
            <a:r>
              <a:rPr lang="da-DK" sz="1800" dirty="0">
                <a:solidFill>
                  <a:schemeClr val="bg1"/>
                </a:solidFill>
                <a:latin typeface="Century Gothic" panose="020B0502020202020204" pitchFamily="34" charset="0"/>
                <a:cs typeface="Arial"/>
              </a:rPr>
              <a:t>-krydser, har I mulighed for at rette jeres besvarelse igen. Det kan jo være, at snakken med din makker ændrer noget. </a:t>
            </a:r>
          </a:p>
        </p:txBody>
      </p:sp>
    </p:spTree>
    <p:extLst>
      <p:ext uri="{BB962C8B-B14F-4D97-AF65-F5344CB8AC3E}">
        <p14:creationId xmlns:p14="http://schemas.microsoft.com/office/powerpoint/2010/main" val="1193099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latin typeface="Century Gothic" panose="020B0502020202020204" pitchFamily="34" charset="0"/>
              </a:rPr>
              <a:t>Spørgsmål og svar, I </a:t>
            </a:r>
            <a:r>
              <a:rPr lang="da-DK">
                <a:latin typeface="Century Gothic" panose="020B0502020202020204" pitchFamily="34" charset="0"/>
              </a:rPr>
              <a:t>kan bruge:</a:t>
            </a:r>
            <a:endParaRPr lang="da-DK" dirty="0">
              <a:latin typeface="Century Gothic" panose="020B0502020202020204" pitchFamily="34" charset="0"/>
            </a:endParaRPr>
          </a:p>
        </p:txBody>
      </p:sp>
      <p:sp>
        <p:nvSpPr>
          <p:cNvPr id="3" name="Pladsholder til indhold 2"/>
          <p:cNvSpPr>
            <a:spLocks noGrp="1"/>
          </p:cNvSpPr>
          <p:nvPr>
            <p:ph idx="1"/>
          </p:nvPr>
        </p:nvSpPr>
        <p:spPr>
          <a:xfrm>
            <a:off x="838200" y="1673225"/>
            <a:ext cx="10515600" cy="4351338"/>
          </a:xfrm>
        </p:spPr>
        <p:txBody>
          <a:bodyPr>
            <a:normAutofit fontScale="77500" lnSpcReduction="20000"/>
          </a:bodyPr>
          <a:lstStyle/>
          <a:p>
            <a:pPr marL="0" indent="0">
              <a:buNone/>
            </a:pPr>
            <a:r>
              <a:rPr lang="da-DK" b="1" dirty="0">
                <a:solidFill>
                  <a:srgbClr val="004243"/>
                </a:solidFill>
                <a:latin typeface="Century Gothic" panose="020B0502020202020204" pitchFamily="34" charset="0"/>
              </a:rPr>
              <a:t>Spørgsmål:</a:t>
            </a:r>
          </a:p>
          <a:p>
            <a:r>
              <a:rPr lang="da-DK" dirty="0">
                <a:latin typeface="Century Gothic" panose="020B0502020202020204" pitchFamily="34" charset="0"/>
              </a:rPr>
              <a:t>Hvorfor synes du, jeg ligger så højt på de røde/gule/grønne/lilla/orange skills?</a:t>
            </a:r>
          </a:p>
          <a:p>
            <a:r>
              <a:rPr lang="da-DK" dirty="0">
                <a:latin typeface="Century Gothic" panose="020B0502020202020204" pitchFamily="34" charset="0"/>
              </a:rPr>
              <a:t>Hvornår eller hvordan har du oplevet, at jeg er god til de </a:t>
            </a:r>
            <a:r>
              <a:rPr lang="da-DK" dirty="0" err="1">
                <a:latin typeface="Century Gothic" panose="020B0502020202020204" pitchFamily="34" charset="0"/>
              </a:rPr>
              <a:t>skills</a:t>
            </a:r>
            <a:r>
              <a:rPr lang="da-DK" dirty="0">
                <a:latin typeface="Century Gothic" panose="020B0502020202020204" pitchFamily="34" charset="0"/>
              </a:rPr>
              <a:t>?</a:t>
            </a:r>
          </a:p>
          <a:p>
            <a:endParaRPr lang="da-DK" dirty="0">
              <a:latin typeface="Century Gothic" panose="020B0502020202020204" pitchFamily="34" charset="0"/>
            </a:endParaRPr>
          </a:p>
          <a:p>
            <a:r>
              <a:rPr lang="da-DK" dirty="0">
                <a:latin typeface="Century Gothic" panose="020B0502020202020204" pitchFamily="34" charset="0"/>
              </a:rPr>
              <a:t>Hvorfor synes du, jeg ligger så lavt på de røde/gule/grønne/lilla/orange skills?</a:t>
            </a:r>
          </a:p>
          <a:p>
            <a:r>
              <a:rPr lang="da-DK" dirty="0">
                <a:latin typeface="Century Gothic" panose="020B0502020202020204" pitchFamily="34" charset="0"/>
              </a:rPr>
              <a:t>Hvornår eller hvordan har du oplevet, at jeg godt kunne blive bedre til de skills?</a:t>
            </a:r>
          </a:p>
          <a:p>
            <a:pPr marL="0" indent="0">
              <a:buNone/>
            </a:pPr>
            <a:endParaRPr lang="da-DK" dirty="0">
              <a:solidFill>
                <a:srgbClr val="008997"/>
              </a:solidFill>
              <a:latin typeface="Century Gothic" panose="020B0502020202020204" pitchFamily="34" charset="0"/>
            </a:endParaRPr>
          </a:p>
          <a:p>
            <a:pPr marL="0" indent="0">
              <a:buNone/>
            </a:pPr>
            <a:r>
              <a:rPr lang="da-DK" b="1" dirty="0">
                <a:solidFill>
                  <a:srgbClr val="004243"/>
                </a:solidFill>
                <a:latin typeface="Century Gothic" panose="020B0502020202020204" pitchFamily="34" charset="0"/>
              </a:rPr>
              <a:t>Svar:</a:t>
            </a:r>
          </a:p>
          <a:p>
            <a:pPr marL="0" indent="0">
              <a:buNone/>
            </a:pPr>
            <a:r>
              <a:rPr lang="da-DK" dirty="0">
                <a:latin typeface="Century Gothic" panose="020B0502020202020204" pitchFamily="34" charset="0"/>
              </a:rPr>
              <a:t>Kom med eksempler på, at din makker har været god til de forskellige skills, og omvendt at det kunne have været bedre.</a:t>
            </a:r>
          </a:p>
          <a:p>
            <a:pPr marL="0" indent="0">
              <a:buNone/>
            </a:pPr>
            <a:endParaRPr lang="da-DK" dirty="0">
              <a:latin typeface="Century Gothic" panose="020B0502020202020204" pitchFamily="34" charset="0"/>
            </a:endParaRPr>
          </a:p>
          <a:p>
            <a:endParaRPr lang="da-DK" dirty="0">
              <a:latin typeface="Century Gothic" panose="020B0502020202020204" pitchFamily="34" charset="0"/>
            </a:endParaRPr>
          </a:p>
          <a:p>
            <a:pPr marL="0" indent="0">
              <a:buNone/>
            </a:pPr>
            <a:endParaRPr lang="da-DK" dirty="0">
              <a:latin typeface="Century Gothic" panose="020B0502020202020204" pitchFamily="34" charset="0"/>
            </a:endParaRPr>
          </a:p>
          <a:p>
            <a:endParaRPr lang="da-DK" dirty="0">
              <a:latin typeface="Century Gothic" panose="020B0502020202020204" pitchFamily="34" charset="0"/>
            </a:endParaRPr>
          </a:p>
        </p:txBody>
      </p:sp>
    </p:spTree>
    <p:extLst>
      <p:ext uri="{BB962C8B-B14F-4D97-AF65-F5344CB8AC3E}">
        <p14:creationId xmlns:p14="http://schemas.microsoft.com/office/powerpoint/2010/main" val="2647471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515359" y="524776"/>
            <a:ext cx="9093574" cy="1200329"/>
          </a:xfrm>
          <a:prstGeom prst="rect">
            <a:avLst/>
          </a:prstGeom>
          <a:noFill/>
        </p:spPr>
        <p:txBody>
          <a:bodyPr wrap="square" rtlCol="0">
            <a:spAutoFit/>
          </a:bodyPr>
          <a:lstStyle/>
          <a:p>
            <a:r>
              <a:rPr lang="da-DK" sz="3200" dirty="0">
                <a:solidFill>
                  <a:srgbClr val="008997"/>
                </a:solidFill>
                <a:latin typeface="Century Gothic" panose="020B0502020202020204" pitchFamily="34" charset="0"/>
                <a:cs typeface="Arial"/>
              </a:rPr>
              <a:t>Efter snakken med din makker. Sæt krydserne så de passer på, hvem </a:t>
            </a:r>
            <a:r>
              <a:rPr lang="da-DK" sz="4000" dirty="0">
                <a:solidFill>
                  <a:srgbClr val="FF0000"/>
                </a:solidFill>
                <a:latin typeface="Century Gothic" panose="020B0502020202020204" pitchFamily="34" charset="0"/>
                <a:cs typeface="Arial"/>
              </a:rPr>
              <a:t>DU</a:t>
            </a:r>
            <a:r>
              <a:rPr lang="da-DK" sz="3200" dirty="0">
                <a:solidFill>
                  <a:srgbClr val="008997"/>
                </a:solidFill>
                <a:latin typeface="Century Gothic" panose="020B0502020202020204" pitchFamily="34" charset="0"/>
                <a:cs typeface="Arial"/>
              </a:rPr>
              <a:t> er.</a:t>
            </a:r>
            <a:endParaRPr lang="da-DK" sz="3200" dirty="0">
              <a:solidFill>
                <a:srgbClr val="008997"/>
              </a:solidFill>
              <a:latin typeface="Century Gothic" panose="020B0502020202020204" pitchFamily="34" charset="0"/>
            </a:endParaRPr>
          </a:p>
        </p:txBody>
      </p:sp>
      <p:pic>
        <p:nvPicPr>
          <p:cNvPr id="24" name="Billede 23"/>
          <p:cNvPicPr>
            <a:picLocks noChangeAspect="1"/>
          </p:cNvPicPr>
          <p:nvPr/>
        </p:nvPicPr>
        <p:blipFill rotWithShape="1">
          <a:blip r:embed="rId3"/>
          <a:srcRect t="3117" b="5198"/>
          <a:stretch/>
        </p:blipFill>
        <p:spPr>
          <a:xfrm>
            <a:off x="1593419" y="1680754"/>
            <a:ext cx="8786621" cy="4841966"/>
          </a:xfrm>
          <a:prstGeom prst="rect">
            <a:avLst/>
          </a:prstGeom>
        </p:spPr>
      </p:pic>
    </p:spTree>
    <p:extLst>
      <p:ext uri="{BB962C8B-B14F-4D97-AF65-F5344CB8AC3E}">
        <p14:creationId xmlns:p14="http://schemas.microsoft.com/office/powerpoint/2010/main" val="3109505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kstfelt 13"/>
          <p:cNvSpPr txBox="1"/>
          <p:nvPr/>
        </p:nvSpPr>
        <p:spPr>
          <a:xfrm>
            <a:off x="1515359" y="524776"/>
            <a:ext cx="9093574" cy="1077218"/>
          </a:xfrm>
          <a:prstGeom prst="rect">
            <a:avLst/>
          </a:prstGeom>
          <a:noFill/>
        </p:spPr>
        <p:txBody>
          <a:bodyPr wrap="square" rtlCol="0">
            <a:spAutoFit/>
          </a:bodyPr>
          <a:lstStyle/>
          <a:p>
            <a:r>
              <a:rPr lang="da-DK" sz="3200" dirty="0">
                <a:latin typeface="Century Gothic" panose="020B0502020202020204" pitchFamily="34" charset="0"/>
                <a:cs typeface="Arial"/>
              </a:rPr>
              <a:t>Efter snakken med din makker. Sæt krydserne så de passer på din makker</a:t>
            </a:r>
            <a:endParaRPr lang="da-DK" sz="3200" dirty="0">
              <a:latin typeface="Century Gothic" panose="020B0502020202020204" pitchFamily="34" charset="0"/>
            </a:endParaRPr>
          </a:p>
        </p:txBody>
      </p:sp>
      <p:pic>
        <p:nvPicPr>
          <p:cNvPr id="16" name="Billede 15"/>
          <p:cNvPicPr>
            <a:picLocks noChangeAspect="1"/>
          </p:cNvPicPr>
          <p:nvPr/>
        </p:nvPicPr>
        <p:blipFill>
          <a:blip r:embed="rId2"/>
          <a:stretch>
            <a:fillRect/>
          </a:stretch>
        </p:blipFill>
        <p:spPr>
          <a:xfrm>
            <a:off x="1520355" y="1708843"/>
            <a:ext cx="8733277" cy="4938188"/>
          </a:xfrm>
          <a:prstGeom prst="rect">
            <a:avLst/>
          </a:prstGeom>
        </p:spPr>
      </p:pic>
    </p:spTree>
    <p:extLst>
      <p:ext uri="{BB962C8B-B14F-4D97-AF65-F5344CB8AC3E}">
        <p14:creationId xmlns:p14="http://schemas.microsoft.com/office/powerpoint/2010/main" val="38585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F91F8A-3DEE-4DB3-9541-DD26F7C63637}"/>
              </a:ext>
            </a:extLst>
          </p:cNvPr>
          <p:cNvSpPr>
            <a:spLocks noGrp="1"/>
          </p:cNvSpPr>
          <p:nvPr>
            <p:ph type="title"/>
          </p:nvPr>
        </p:nvSpPr>
        <p:spPr>
          <a:xfrm>
            <a:off x="838200" y="288925"/>
            <a:ext cx="9308335" cy="1325563"/>
          </a:xfrm>
        </p:spPr>
        <p:txBody>
          <a:bodyPr>
            <a:normAutofit fontScale="90000"/>
          </a:bodyPr>
          <a:lstStyle/>
          <a:p>
            <a:r>
              <a:rPr lang="da-DK" dirty="0">
                <a:latin typeface="Century Gothic" panose="020B0502020202020204" pitchFamily="34" charset="0"/>
              </a:rPr>
              <a:t>Øvelse - hvad tror du den berømte fysiker Einsteins stærkeste </a:t>
            </a:r>
            <a:r>
              <a:rPr lang="da-DK" dirty="0" err="1">
                <a:latin typeface="Century Gothic" panose="020B0502020202020204" pitchFamily="34" charset="0"/>
              </a:rPr>
              <a:t>skills</a:t>
            </a:r>
            <a:r>
              <a:rPr lang="da-DK" dirty="0">
                <a:latin typeface="Century Gothic" panose="020B0502020202020204" pitchFamily="34" charset="0"/>
              </a:rPr>
              <a:t> var?</a:t>
            </a:r>
          </a:p>
        </p:txBody>
      </p:sp>
      <p:pic>
        <p:nvPicPr>
          <p:cNvPr id="5" name="Billede 4">
            <a:extLst>
              <a:ext uri="{FF2B5EF4-FFF2-40B4-BE49-F238E27FC236}">
                <a16:creationId xmlns:a16="http://schemas.microsoft.com/office/drawing/2014/main" id="{B7FB8E66-CD73-4BA2-855B-2ED71550D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2441" y="1696808"/>
            <a:ext cx="3420803" cy="43883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Pil: højre 5">
            <a:extLst>
              <a:ext uri="{FF2B5EF4-FFF2-40B4-BE49-F238E27FC236}">
                <a16:creationId xmlns:a16="http://schemas.microsoft.com/office/drawing/2014/main" id="{BD146F7B-C279-46BE-9F36-A9986075D637}"/>
              </a:ext>
            </a:extLst>
          </p:cNvPr>
          <p:cNvSpPr/>
          <p:nvPr/>
        </p:nvSpPr>
        <p:spPr>
          <a:xfrm>
            <a:off x="7707086" y="3810000"/>
            <a:ext cx="3646714" cy="881743"/>
          </a:xfrm>
          <a:prstGeom prst="rightArrow">
            <a:avLst/>
          </a:prstGeom>
          <a:solidFill>
            <a:srgbClr val="FF52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il: højre 6">
            <a:extLst>
              <a:ext uri="{FF2B5EF4-FFF2-40B4-BE49-F238E27FC236}">
                <a16:creationId xmlns:a16="http://schemas.microsoft.com/office/drawing/2014/main" id="{894DF123-1247-44B1-B88D-7F75414749A1}"/>
              </a:ext>
            </a:extLst>
          </p:cNvPr>
          <p:cNvSpPr/>
          <p:nvPr/>
        </p:nvSpPr>
        <p:spPr>
          <a:xfrm rot="10800000">
            <a:off x="391885" y="3809999"/>
            <a:ext cx="3646714" cy="881743"/>
          </a:xfrm>
          <a:prstGeom prst="rightArrow">
            <a:avLst/>
          </a:prstGeom>
          <a:solidFill>
            <a:srgbClr val="FF52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ekstfelt 7">
            <a:extLst>
              <a:ext uri="{FF2B5EF4-FFF2-40B4-BE49-F238E27FC236}">
                <a16:creationId xmlns:a16="http://schemas.microsoft.com/office/drawing/2014/main" id="{FC248B11-A408-45CE-B824-6C8C93696F74}"/>
              </a:ext>
            </a:extLst>
          </p:cNvPr>
          <p:cNvSpPr txBox="1"/>
          <p:nvPr/>
        </p:nvSpPr>
        <p:spPr>
          <a:xfrm>
            <a:off x="1534886" y="2732315"/>
            <a:ext cx="1643743" cy="584775"/>
          </a:xfrm>
          <a:prstGeom prst="rect">
            <a:avLst/>
          </a:prstGeom>
          <a:noFill/>
        </p:spPr>
        <p:txBody>
          <a:bodyPr wrap="square" rtlCol="0">
            <a:spAutoFit/>
          </a:bodyPr>
          <a:lstStyle/>
          <a:p>
            <a:r>
              <a:rPr lang="da-DK" sz="3200" b="1" dirty="0">
                <a:solidFill>
                  <a:srgbClr val="004243"/>
                </a:solidFill>
                <a:latin typeface="Century Gothic" panose="020B0502020202020204" pitchFamily="34" charset="0"/>
              </a:rPr>
              <a:t>Social</a:t>
            </a:r>
          </a:p>
        </p:txBody>
      </p:sp>
      <p:sp>
        <p:nvSpPr>
          <p:cNvPr id="9" name="Tekstfelt 8">
            <a:extLst>
              <a:ext uri="{FF2B5EF4-FFF2-40B4-BE49-F238E27FC236}">
                <a16:creationId xmlns:a16="http://schemas.microsoft.com/office/drawing/2014/main" id="{C2D1A4E7-D754-4293-AFFD-776FEABC1C34}"/>
              </a:ext>
            </a:extLst>
          </p:cNvPr>
          <p:cNvSpPr txBox="1"/>
          <p:nvPr/>
        </p:nvSpPr>
        <p:spPr>
          <a:xfrm>
            <a:off x="1415143" y="4045411"/>
            <a:ext cx="2492828" cy="646331"/>
          </a:xfrm>
          <a:prstGeom prst="rect">
            <a:avLst/>
          </a:prstGeom>
          <a:noFill/>
        </p:spPr>
        <p:txBody>
          <a:bodyPr wrap="square" rtlCol="0">
            <a:spAutoFit/>
          </a:bodyPr>
          <a:lstStyle/>
          <a:p>
            <a:r>
              <a:rPr lang="da-DK" dirty="0">
                <a:latin typeface="Century Gothic" panose="020B0502020202020204" pitchFamily="34" charset="0"/>
              </a:rPr>
              <a:t>Gå til venstre</a:t>
            </a:r>
          </a:p>
          <a:p>
            <a:endParaRPr lang="da-DK" dirty="0">
              <a:latin typeface="Century Gothic" panose="020B0502020202020204" pitchFamily="34" charset="0"/>
            </a:endParaRPr>
          </a:p>
        </p:txBody>
      </p:sp>
      <p:sp>
        <p:nvSpPr>
          <p:cNvPr id="10" name="Tekstfelt 9">
            <a:extLst>
              <a:ext uri="{FF2B5EF4-FFF2-40B4-BE49-F238E27FC236}">
                <a16:creationId xmlns:a16="http://schemas.microsoft.com/office/drawing/2014/main" id="{AB15773B-CBED-4A7A-8491-BC2635873A18}"/>
              </a:ext>
            </a:extLst>
          </p:cNvPr>
          <p:cNvSpPr txBox="1"/>
          <p:nvPr/>
        </p:nvSpPr>
        <p:spPr>
          <a:xfrm>
            <a:off x="8567056" y="4045411"/>
            <a:ext cx="2492828" cy="646331"/>
          </a:xfrm>
          <a:prstGeom prst="rect">
            <a:avLst/>
          </a:prstGeom>
          <a:noFill/>
        </p:spPr>
        <p:txBody>
          <a:bodyPr wrap="square" rtlCol="0">
            <a:spAutoFit/>
          </a:bodyPr>
          <a:lstStyle/>
          <a:p>
            <a:r>
              <a:rPr lang="da-DK" dirty="0">
                <a:latin typeface="Century Gothic" panose="020B0502020202020204" pitchFamily="34" charset="0"/>
              </a:rPr>
              <a:t>Gå til højre</a:t>
            </a:r>
          </a:p>
          <a:p>
            <a:endParaRPr lang="da-DK" dirty="0">
              <a:latin typeface="Century Gothic" panose="020B0502020202020204" pitchFamily="34" charset="0"/>
            </a:endParaRPr>
          </a:p>
        </p:txBody>
      </p:sp>
      <p:sp>
        <p:nvSpPr>
          <p:cNvPr id="12" name="Tekstfelt 11">
            <a:extLst>
              <a:ext uri="{FF2B5EF4-FFF2-40B4-BE49-F238E27FC236}">
                <a16:creationId xmlns:a16="http://schemas.microsoft.com/office/drawing/2014/main" id="{40B9AE7F-6B47-43AD-96D7-FBBE9411C1DC}"/>
              </a:ext>
            </a:extLst>
          </p:cNvPr>
          <p:cNvSpPr txBox="1"/>
          <p:nvPr/>
        </p:nvSpPr>
        <p:spPr>
          <a:xfrm>
            <a:off x="8425542" y="2732314"/>
            <a:ext cx="1643743" cy="584775"/>
          </a:xfrm>
          <a:prstGeom prst="rect">
            <a:avLst/>
          </a:prstGeom>
          <a:noFill/>
        </p:spPr>
        <p:txBody>
          <a:bodyPr wrap="square" rtlCol="0">
            <a:spAutoFit/>
          </a:bodyPr>
          <a:lstStyle/>
          <a:p>
            <a:r>
              <a:rPr lang="da-DK" sz="3200" b="1" dirty="0">
                <a:solidFill>
                  <a:srgbClr val="004243"/>
                </a:solidFill>
                <a:latin typeface="Century Gothic" panose="020B0502020202020204" pitchFamily="34" charset="0"/>
              </a:rPr>
              <a:t>Logisk</a:t>
            </a:r>
            <a:r>
              <a:rPr lang="da-DK" sz="3200" dirty="0">
                <a:latin typeface="Century Gothic" panose="020B0502020202020204" pitchFamily="34" charset="0"/>
              </a:rPr>
              <a:t> </a:t>
            </a:r>
          </a:p>
        </p:txBody>
      </p:sp>
    </p:spTree>
    <p:extLst>
      <p:ext uri="{BB962C8B-B14F-4D97-AF65-F5344CB8AC3E}">
        <p14:creationId xmlns:p14="http://schemas.microsoft.com/office/powerpoint/2010/main" val="68523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F91F8A-3DEE-4DB3-9541-DD26F7C63637}"/>
              </a:ext>
            </a:extLst>
          </p:cNvPr>
          <p:cNvSpPr>
            <a:spLocks noGrp="1"/>
          </p:cNvSpPr>
          <p:nvPr>
            <p:ph type="title"/>
          </p:nvPr>
        </p:nvSpPr>
        <p:spPr>
          <a:xfrm>
            <a:off x="838200" y="288925"/>
            <a:ext cx="10515600" cy="1325563"/>
          </a:xfrm>
        </p:spPr>
        <p:txBody>
          <a:bodyPr/>
          <a:lstStyle/>
          <a:p>
            <a:r>
              <a:rPr lang="da-DK" dirty="0">
                <a:latin typeface="Century Gothic" panose="020B0502020202020204" pitchFamily="34" charset="0"/>
              </a:rPr>
              <a:t>Øvelse - hvad tror du Rosa fra DR </a:t>
            </a:r>
            <a:r>
              <a:rPr lang="da-DK" dirty="0" err="1">
                <a:latin typeface="Century Gothic" panose="020B0502020202020204" pitchFamily="34" charset="0"/>
              </a:rPr>
              <a:t>Ultras</a:t>
            </a:r>
            <a:r>
              <a:rPr lang="da-DK" dirty="0">
                <a:latin typeface="Century Gothic" panose="020B0502020202020204" pitchFamily="34" charset="0"/>
              </a:rPr>
              <a:t> stærkeste </a:t>
            </a:r>
            <a:r>
              <a:rPr lang="da-DK" dirty="0" err="1">
                <a:latin typeface="Century Gothic" panose="020B0502020202020204" pitchFamily="34" charset="0"/>
              </a:rPr>
              <a:t>skills</a:t>
            </a:r>
            <a:r>
              <a:rPr lang="da-DK" dirty="0">
                <a:latin typeface="Century Gothic" panose="020B0502020202020204" pitchFamily="34" charset="0"/>
              </a:rPr>
              <a:t> er?</a:t>
            </a:r>
          </a:p>
        </p:txBody>
      </p:sp>
      <p:sp>
        <p:nvSpPr>
          <p:cNvPr id="6" name="Pil: højre 5">
            <a:extLst>
              <a:ext uri="{FF2B5EF4-FFF2-40B4-BE49-F238E27FC236}">
                <a16:creationId xmlns:a16="http://schemas.microsoft.com/office/drawing/2014/main" id="{BD146F7B-C279-46BE-9F36-A9986075D637}"/>
              </a:ext>
            </a:extLst>
          </p:cNvPr>
          <p:cNvSpPr/>
          <p:nvPr/>
        </p:nvSpPr>
        <p:spPr>
          <a:xfrm>
            <a:off x="8273142" y="3804886"/>
            <a:ext cx="3088907" cy="881743"/>
          </a:xfrm>
          <a:prstGeom prst="rightArrow">
            <a:avLst/>
          </a:prstGeom>
          <a:solidFill>
            <a:srgbClr val="FF52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il: højre 6">
            <a:extLst>
              <a:ext uri="{FF2B5EF4-FFF2-40B4-BE49-F238E27FC236}">
                <a16:creationId xmlns:a16="http://schemas.microsoft.com/office/drawing/2014/main" id="{894DF123-1247-44B1-B88D-7F75414749A1}"/>
              </a:ext>
            </a:extLst>
          </p:cNvPr>
          <p:cNvSpPr/>
          <p:nvPr/>
        </p:nvSpPr>
        <p:spPr>
          <a:xfrm rot="10800000">
            <a:off x="391885" y="3809998"/>
            <a:ext cx="3023594" cy="881743"/>
          </a:xfrm>
          <a:prstGeom prst="rightArrow">
            <a:avLst/>
          </a:prstGeom>
          <a:solidFill>
            <a:srgbClr val="FF52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ekstfelt 7">
            <a:extLst>
              <a:ext uri="{FF2B5EF4-FFF2-40B4-BE49-F238E27FC236}">
                <a16:creationId xmlns:a16="http://schemas.microsoft.com/office/drawing/2014/main" id="{FC248B11-A408-45CE-B824-6C8C93696F74}"/>
              </a:ext>
            </a:extLst>
          </p:cNvPr>
          <p:cNvSpPr txBox="1"/>
          <p:nvPr/>
        </p:nvSpPr>
        <p:spPr>
          <a:xfrm>
            <a:off x="1534886" y="2732315"/>
            <a:ext cx="1643743" cy="584775"/>
          </a:xfrm>
          <a:prstGeom prst="rect">
            <a:avLst/>
          </a:prstGeom>
          <a:noFill/>
        </p:spPr>
        <p:txBody>
          <a:bodyPr wrap="square" rtlCol="0">
            <a:spAutoFit/>
          </a:bodyPr>
          <a:lstStyle/>
          <a:p>
            <a:r>
              <a:rPr lang="da-DK" sz="3200" b="1" dirty="0">
                <a:solidFill>
                  <a:srgbClr val="004243"/>
                </a:solidFill>
                <a:latin typeface="Century Gothic" panose="020B0502020202020204" pitchFamily="34" charset="0"/>
              </a:rPr>
              <a:t>Kreativ</a:t>
            </a:r>
          </a:p>
        </p:txBody>
      </p:sp>
      <p:sp>
        <p:nvSpPr>
          <p:cNvPr id="9" name="Tekstfelt 8">
            <a:extLst>
              <a:ext uri="{FF2B5EF4-FFF2-40B4-BE49-F238E27FC236}">
                <a16:creationId xmlns:a16="http://schemas.microsoft.com/office/drawing/2014/main" id="{C2D1A4E7-D754-4293-AFFD-776FEABC1C34}"/>
              </a:ext>
            </a:extLst>
          </p:cNvPr>
          <p:cNvSpPr txBox="1"/>
          <p:nvPr/>
        </p:nvSpPr>
        <p:spPr>
          <a:xfrm>
            <a:off x="1415143" y="4045411"/>
            <a:ext cx="2492828" cy="646331"/>
          </a:xfrm>
          <a:prstGeom prst="rect">
            <a:avLst/>
          </a:prstGeom>
          <a:noFill/>
        </p:spPr>
        <p:txBody>
          <a:bodyPr wrap="square" rtlCol="0">
            <a:spAutoFit/>
          </a:bodyPr>
          <a:lstStyle/>
          <a:p>
            <a:r>
              <a:rPr lang="da-DK" dirty="0">
                <a:latin typeface="Century Gothic" panose="020B0502020202020204" pitchFamily="34" charset="0"/>
              </a:rPr>
              <a:t>Gå til venstre</a:t>
            </a:r>
          </a:p>
          <a:p>
            <a:endParaRPr lang="da-DK" dirty="0"/>
          </a:p>
        </p:txBody>
      </p:sp>
      <p:sp>
        <p:nvSpPr>
          <p:cNvPr id="10" name="Tekstfelt 9">
            <a:extLst>
              <a:ext uri="{FF2B5EF4-FFF2-40B4-BE49-F238E27FC236}">
                <a16:creationId xmlns:a16="http://schemas.microsoft.com/office/drawing/2014/main" id="{AB15773B-CBED-4A7A-8491-BC2635873A18}"/>
              </a:ext>
            </a:extLst>
          </p:cNvPr>
          <p:cNvSpPr txBox="1"/>
          <p:nvPr/>
        </p:nvSpPr>
        <p:spPr>
          <a:xfrm>
            <a:off x="8567056" y="4045411"/>
            <a:ext cx="2492828" cy="646331"/>
          </a:xfrm>
          <a:prstGeom prst="rect">
            <a:avLst/>
          </a:prstGeom>
          <a:noFill/>
        </p:spPr>
        <p:txBody>
          <a:bodyPr wrap="square" rtlCol="0">
            <a:spAutoFit/>
          </a:bodyPr>
          <a:lstStyle/>
          <a:p>
            <a:r>
              <a:rPr lang="da-DK" dirty="0">
                <a:latin typeface="Century Gothic" panose="020B0502020202020204" pitchFamily="34" charset="0"/>
              </a:rPr>
              <a:t>Gå til højre</a:t>
            </a:r>
          </a:p>
          <a:p>
            <a:endParaRPr lang="da-DK" dirty="0"/>
          </a:p>
        </p:txBody>
      </p:sp>
      <p:sp>
        <p:nvSpPr>
          <p:cNvPr id="12" name="Tekstfelt 11">
            <a:extLst>
              <a:ext uri="{FF2B5EF4-FFF2-40B4-BE49-F238E27FC236}">
                <a16:creationId xmlns:a16="http://schemas.microsoft.com/office/drawing/2014/main" id="{40B9AE7F-6B47-43AD-96D7-FBBE9411C1DC}"/>
              </a:ext>
            </a:extLst>
          </p:cNvPr>
          <p:cNvSpPr txBox="1"/>
          <p:nvPr/>
        </p:nvSpPr>
        <p:spPr>
          <a:xfrm>
            <a:off x="8567056" y="2844225"/>
            <a:ext cx="2354753" cy="584775"/>
          </a:xfrm>
          <a:prstGeom prst="rect">
            <a:avLst/>
          </a:prstGeom>
          <a:noFill/>
        </p:spPr>
        <p:txBody>
          <a:bodyPr wrap="square" rtlCol="0">
            <a:spAutoFit/>
          </a:bodyPr>
          <a:lstStyle/>
          <a:p>
            <a:r>
              <a:rPr lang="da-DK" sz="3200" b="1" dirty="0">
                <a:solidFill>
                  <a:srgbClr val="004243"/>
                </a:solidFill>
                <a:latin typeface="Century Gothic" panose="020B0502020202020204" pitchFamily="34" charset="0"/>
              </a:rPr>
              <a:t>Sproglig</a:t>
            </a:r>
          </a:p>
        </p:txBody>
      </p:sp>
      <p:pic>
        <p:nvPicPr>
          <p:cNvPr id="4" name="Billede 3">
            <a:extLst>
              <a:ext uri="{FF2B5EF4-FFF2-40B4-BE49-F238E27FC236}">
                <a16:creationId xmlns:a16="http://schemas.microsoft.com/office/drawing/2014/main" id="{06188DE0-1D7C-43DF-A8A6-92E9F342385A}"/>
              </a:ext>
            </a:extLst>
          </p:cNvPr>
          <p:cNvPicPr>
            <a:picLocks noChangeAspect="1"/>
          </p:cNvPicPr>
          <p:nvPr/>
        </p:nvPicPr>
        <p:blipFill rotWithShape="1">
          <a:blip r:embed="rId3">
            <a:extLst>
              <a:ext uri="{28A0092B-C50C-407E-A947-70E740481C1C}">
                <a14:useLocalDpi xmlns:a14="http://schemas.microsoft.com/office/drawing/2010/main" val="0"/>
              </a:ext>
            </a:extLst>
          </a:blip>
          <a:srcRect l="14286" r="8532"/>
          <a:stretch/>
        </p:blipFill>
        <p:spPr>
          <a:xfrm>
            <a:off x="3491795" y="2235661"/>
            <a:ext cx="4705031" cy="3619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20848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F91F8A-3DEE-4DB3-9541-DD26F7C63637}"/>
              </a:ext>
            </a:extLst>
          </p:cNvPr>
          <p:cNvSpPr>
            <a:spLocks noGrp="1"/>
          </p:cNvSpPr>
          <p:nvPr>
            <p:ph type="title"/>
          </p:nvPr>
        </p:nvSpPr>
        <p:spPr>
          <a:xfrm>
            <a:off x="838200" y="288925"/>
            <a:ext cx="10515600" cy="1325563"/>
          </a:xfrm>
        </p:spPr>
        <p:txBody>
          <a:bodyPr/>
          <a:lstStyle/>
          <a:p>
            <a:r>
              <a:rPr lang="da-DK" dirty="0">
                <a:latin typeface="Century Gothic" panose="020B0502020202020204" pitchFamily="34" charset="0"/>
              </a:rPr>
              <a:t>Øvelse - hvad tror du stand-</a:t>
            </a:r>
            <a:r>
              <a:rPr lang="da-DK" dirty="0" err="1">
                <a:latin typeface="Century Gothic" panose="020B0502020202020204" pitchFamily="34" charset="0"/>
              </a:rPr>
              <a:t>up’eren</a:t>
            </a:r>
            <a:r>
              <a:rPr lang="da-DK" dirty="0">
                <a:latin typeface="Century Gothic" panose="020B0502020202020204" pitchFamily="34" charset="0"/>
              </a:rPr>
              <a:t> Anders Matthesens stærkeste skills er?</a:t>
            </a:r>
          </a:p>
        </p:txBody>
      </p:sp>
      <p:sp>
        <p:nvSpPr>
          <p:cNvPr id="6" name="Pil: højre 5">
            <a:extLst>
              <a:ext uri="{FF2B5EF4-FFF2-40B4-BE49-F238E27FC236}">
                <a16:creationId xmlns:a16="http://schemas.microsoft.com/office/drawing/2014/main" id="{BD146F7B-C279-46BE-9F36-A9986075D637}"/>
              </a:ext>
            </a:extLst>
          </p:cNvPr>
          <p:cNvSpPr/>
          <p:nvPr/>
        </p:nvSpPr>
        <p:spPr>
          <a:xfrm>
            <a:off x="8273142" y="3804886"/>
            <a:ext cx="3088907" cy="881743"/>
          </a:xfrm>
          <a:prstGeom prst="rightArrow">
            <a:avLst/>
          </a:prstGeom>
          <a:solidFill>
            <a:srgbClr val="FF52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il: højre 6">
            <a:extLst>
              <a:ext uri="{FF2B5EF4-FFF2-40B4-BE49-F238E27FC236}">
                <a16:creationId xmlns:a16="http://schemas.microsoft.com/office/drawing/2014/main" id="{894DF123-1247-44B1-B88D-7F75414749A1}"/>
              </a:ext>
            </a:extLst>
          </p:cNvPr>
          <p:cNvSpPr/>
          <p:nvPr/>
        </p:nvSpPr>
        <p:spPr>
          <a:xfrm rot="10800000">
            <a:off x="391885" y="3809998"/>
            <a:ext cx="3023594" cy="881743"/>
          </a:xfrm>
          <a:prstGeom prst="rightArrow">
            <a:avLst/>
          </a:prstGeom>
          <a:solidFill>
            <a:srgbClr val="FF52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ekstfelt 7">
            <a:extLst>
              <a:ext uri="{FF2B5EF4-FFF2-40B4-BE49-F238E27FC236}">
                <a16:creationId xmlns:a16="http://schemas.microsoft.com/office/drawing/2014/main" id="{FC248B11-A408-45CE-B824-6C8C93696F74}"/>
              </a:ext>
            </a:extLst>
          </p:cNvPr>
          <p:cNvSpPr txBox="1"/>
          <p:nvPr/>
        </p:nvSpPr>
        <p:spPr>
          <a:xfrm>
            <a:off x="1415144" y="2732315"/>
            <a:ext cx="1763486" cy="584775"/>
          </a:xfrm>
          <a:prstGeom prst="rect">
            <a:avLst/>
          </a:prstGeom>
          <a:noFill/>
        </p:spPr>
        <p:txBody>
          <a:bodyPr wrap="square" rtlCol="0">
            <a:spAutoFit/>
          </a:bodyPr>
          <a:lstStyle/>
          <a:p>
            <a:r>
              <a:rPr lang="da-DK" sz="3200" b="1" dirty="0">
                <a:solidFill>
                  <a:srgbClr val="004243"/>
                </a:solidFill>
                <a:latin typeface="Century Gothic" panose="020B0502020202020204" pitchFamily="34" charset="0"/>
              </a:rPr>
              <a:t>Praktisk</a:t>
            </a:r>
          </a:p>
        </p:txBody>
      </p:sp>
      <p:sp>
        <p:nvSpPr>
          <p:cNvPr id="9" name="Tekstfelt 8">
            <a:extLst>
              <a:ext uri="{FF2B5EF4-FFF2-40B4-BE49-F238E27FC236}">
                <a16:creationId xmlns:a16="http://schemas.microsoft.com/office/drawing/2014/main" id="{C2D1A4E7-D754-4293-AFFD-776FEABC1C34}"/>
              </a:ext>
            </a:extLst>
          </p:cNvPr>
          <p:cNvSpPr txBox="1"/>
          <p:nvPr/>
        </p:nvSpPr>
        <p:spPr>
          <a:xfrm>
            <a:off x="1415143" y="4045411"/>
            <a:ext cx="2492828" cy="646331"/>
          </a:xfrm>
          <a:prstGeom prst="rect">
            <a:avLst/>
          </a:prstGeom>
          <a:noFill/>
        </p:spPr>
        <p:txBody>
          <a:bodyPr wrap="square" rtlCol="0">
            <a:spAutoFit/>
          </a:bodyPr>
          <a:lstStyle/>
          <a:p>
            <a:r>
              <a:rPr lang="da-DK" dirty="0">
                <a:latin typeface="Century Gothic" panose="020B0502020202020204" pitchFamily="34" charset="0"/>
              </a:rPr>
              <a:t>Gå til venstre</a:t>
            </a:r>
          </a:p>
          <a:p>
            <a:endParaRPr lang="da-DK" dirty="0">
              <a:latin typeface="Century Gothic" panose="020B0502020202020204" pitchFamily="34" charset="0"/>
            </a:endParaRPr>
          </a:p>
        </p:txBody>
      </p:sp>
      <p:sp>
        <p:nvSpPr>
          <p:cNvPr id="10" name="Tekstfelt 9">
            <a:extLst>
              <a:ext uri="{FF2B5EF4-FFF2-40B4-BE49-F238E27FC236}">
                <a16:creationId xmlns:a16="http://schemas.microsoft.com/office/drawing/2014/main" id="{AB15773B-CBED-4A7A-8491-BC2635873A18}"/>
              </a:ext>
            </a:extLst>
          </p:cNvPr>
          <p:cNvSpPr txBox="1"/>
          <p:nvPr/>
        </p:nvSpPr>
        <p:spPr>
          <a:xfrm>
            <a:off x="8567056" y="4045411"/>
            <a:ext cx="2492828" cy="646331"/>
          </a:xfrm>
          <a:prstGeom prst="rect">
            <a:avLst/>
          </a:prstGeom>
          <a:noFill/>
        </p:spPr>
        <p:txBody>
          <a:bodyPr wrap="square" rtlCol="0">
            <a:spAutoFit/>
          </a:bodyPr>
          <a:lstStyle/>
          <a:p>
            <a:r>
              <a:rPr lang="da-DK" dirty="0">
                <a:latin typeface="Century Gothic" panose="020B0502020202020204" pitchFamily="34" charset="0"/>
              </a:rPr>
              <a:t>Gå til højre</a:t>
            </a:r>
          </a:p>
          <a:p>
            <a:endParaRPr lang="da-DK" dirty="0">
              <a:latin typeface="Century Gothic" panose="020B0502020202020204" pitchFamily="34" charset="0"/>
            </a:endParaRPr>
          </a:p>
        </p:txBody>
      </p:sp>
      <p:sp>
        <p:nvSpPr>
          <p:cNvPr id="12" name="Tekstfelt 11">
            <a:extLst>
              <a:ext uri="{FF2B5EF4-FFF2-40B4-BE49-F238E27FC236}">
                <a16:creationId xmlns:a16="http://schemas.microsoft.com/office/drawing/2014/main" id="{40B9AE7F-6B47-43AD-96D7-FBBE9411C1DC}"/>
              </a:ext>
            </a:extLst>
          </p:cNvPr>
          <p:cNvSpPr txBox="1"/>
          <p:nvPr/>
        </p:nvSpPr>
        <p:spPr>
          <a:xfrm>
            <a:off x="8567056" y="2778481"/>
            <a:ext cx="2354753" cy="1077218"/>
          </a:xfrm>
          <a:prstGeom prst="rect">
            <a:avLst/>
          </a:prstGeom>
          <a:noFill/>
        </p:spPr>
        <p:txBody>
          <a:bodyPr wrap="square" rtlCol="0">
            <a:spAutoFit/>
          </a:bodyPr>
          <a:lstStyle/>
          <a:p>
            <a:r>
              <a:rPr lang="da-DK" sz="3200" b="1" dirty="0">
                <a:solidFill>
                  <a:srgbClr val="004243"/>
                </a:solidFill>
                <a:latin typeface="Century Gothic" panose="020B0502020202020204" pitchFamily="34" charset="0"/>
              </a:rPr>
              <a:t>Sproglig</a:t>
            </a:r>
          </a:p>
          <a:p>
            <a:r>
              <a:rPr lang="da-DK" sz="3200" dirty="0">
                <a:latin typeface="Century Gothic" panose="020B0502020202020204" pitchFamily="34" charset="0"/>
              </a:rPr>
              <a:t> </a:t>
            </a:r>
          </a:p>
        </p:txBody>
      </p:sp>
      <p:pic>
        <p:nvPicPr>
          <p:cNvPr id="4" name="Billede 3">
            <a:extLst>
              <a:ext uri="{FF2B5EF4-FFF2-40B4-BE49-F238E27FC236}">
                <a16:creationId xmlns:a16="http://schemas.microsoft.com/office/drawing/2014/main" id="{B5512C3C-A76B-48C2-8964-DB22A1FC3F79}"/>
              </a:ext>
            </a:extLst>
          </p:cNvPr>
          <p:cNvPicPr>
            <a:picLocks noChangeAspect="1"/>
          </p:cNvPicPr>
          <p:nvPr/>
        </p:nvPicPr>
        <p:blipFill rotWithShape="1">
          <a:blip r:embed="rId3">
            <a:extLst>
              <a:ext uri="{28A0092B-C50C-407E-A947-70E740481C1C}">
                <a14:useLocalDpi xmlns:a14="http://schemas.microsoft.com/office/drawing/2010/main" val="0"/>
              </a:ext>
            </a:extLst>
          </a:blip>
          <a:srcRect l="3888" r="5122"/>
          <a:stretch/>
        </p:blipFill>
        <p:spPr>
          <a:xfrm>
            <a:off x="3504283" y="2531257"/>
            <a:ext cx="4680055"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54912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86233-0EB7-4C87-B0CA-2FD90547DCBC}"/>
              </a:ext>
            </a:extLst>
          </p:cNvPr>
          <p:cNvSpPr>
            <a:spLocks noGrp="1"/>
          </p:cNvSpPr>
          <p:nvPr>
            <p:ph type="title"/>
          </p:nvPr>
        </p:nvSpPr>
        <p:spPr/>
        <p:txBody>
          <a:bodyPr>
            <a:normAutofit/>
          </a:bodyPr>
          <a:lstStyle/>
          <a:p>
            <a:r>
              <a:rPr lang="da-DK" dirty="0">
                <a:latin typeface="Century Gothic" panose="020B0502020202020204" pitchFamily="34" charset="0"/>
              </a:rPr>
              <a:t>Hvad er DINE stærkeste </a:t>
            </a:r>
            <a:r>
              <a:rPr lang="da-DK" dirty="0" err="1">
                <a:latin typeface="Century Gothic" panose="020B0502020202020204" pitchFamily="34" charset="0"/>
              </a:rPr>
              <a:t>skills</a:t>
            </a:r>
            <a:r>
              <a:rPr lang="da-DK" dirty="0">
                <a:latin typeface="Century Gothic" panose="020B0502020202020204" pitchFamily="34" charset="0"/>
              </a:rPr>
              <a:t>?</a:t>
            </a:r>
            <a:br>
              <a:rPr lang="da-DK" dirty="0">
                <a:latin typeface="Century Gothic" panose="020B0502020202020204" pitchFamily="34" charset="0"/>
              </a:rPr>
            </a:br>
            <a:endParaRPr lang="da-DK" dirty="0">
              <a:latin typeface="Century Gothic" panose="020B0502020202020204" pitchFamily="34" charset="0"/>
            </a:endParaRPr>
          </a:p>
        </p:txBody>
      </p:sp>
      <p:sp>
        <p:nvSpPr>
          <p:cNvPr id="13" name="Ellipse 12">
            <a:extLst>
              <a:ext uri="{FF2B5EF4-FFF2-40B4-BE49-F238E27FC236}">
                <a16:creationId xmlns:a16="http://schemas.microsoft.com/office/drawing/2014/main" id="{9BFCF66D-A2CB-49E9-931F-CEF94F473C9D}"/>
              </a:ext>
            </a:extLst>
          </p:cNvPr>
          <p:cNvSpPr/>
          <p:nvPr/>
        </p:nvSpPr>
        <p:spPr>
          <a:xfrm>
            <a:off x="3751760" y="2081349"/>
            <a:ext cx="4688479" cy="2743200"/>
          </a:xfrm>
          <a:prstGeom prst="ellipse">
            <a:avLst/>
          </a:prstGeom>
          <a:solidFill>
            <a:srgbClr val="00424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da-DK" sz="1700" dirty="0">
                <a:latin typeface="Century Gothic" panose="020B0502020202020204" pitchFamily="34" charset="0"/>
              </a:rPr>
              <a:t>I løbet af dagen skal I </a:t>
            </a:r>
          </a:p>
          <a:p>
            <a:pPr algn="ctr"/>
            <a:r>
              <a:rPr lang="da-DK" sz="1700" dirty="0">
                <a:latin typeface="Century Gothic" panose="020B0502020202020204" pitchFamily="34" charset="0"/>
              </a:rPr>
              <a:t>igennem forskellige aktiviteter, </a:t>
            </a:r>
          </a:p>
          <a:p>
            <a:pPr algn="ctr"/>
            <a:r>
              <a:rPr lang="da-DK" sz="1700" dirty="0">
                <a:latin typeface="Century Gothic" panose="020B0502020202020204" pitchFamily="34" charset="0"/>
              </a:rPr>
              <a:t>hvor I bagefter skal tænke over, </a:t>
            </a:r>
          </a:p>
          <a:p>
            <a:pPr algn="ctr"/>
            <a:r>
              <a:rPr lang="da-DK" sz="1700" dirty="0">
                <a:latin typeface="Century Gothic" panose="020B0502020202020204" pitchFamily="34" charset="0"/>
              </a:rPr>
              <a:t>hvilke skills I gjorde brug af. </a:t>
            </a:r>
          </a:p>
          <a:p>
            <a:pPr algn="ctr"/>
            <a:r>
              <a:rPr lang="da-DK" sz="1700" dirty="0">
                <a:latin typeface="Century Gothic" panose="020B0502020202020204" pitchFamily="34" charset="0"/>
              </a:rPr>
              <a:t>Mere info følger.</a:t>
            </a:r>
          </a:p>
        </p:txBody>
      </p:sp>
    </p:spTree>
    <p:extLst>
      <p:ext uri="{BB962C8B-B14F-4D97-AF65-F5344CB8AC3E}">
        <p14:creationId xmlns:p14="http://schemas.microsoft.com/office/powerpoint/2010/main" val="44521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llipse 22">
            <a:extLst>
              <a:ext uri="{FF2B5EF4-FFF2-40B4-BE49-F238E27FC236}">
                <a16:creationId xmlns:a16="http://schemas.microsoft.com/office/drawing/2014/main" id="{0E0F8A88-D805-4722-918C-E6C2D11119C0}"/>
              </a:ext>
            </a:extLst>
          </p:cNvPr>
          <p:cNvSpPr/>
          <p:nvPr/>
        </p:nvSpPr>
        <p:spPr>
          <a:xfrm>
            <a:off x="3851285" y="4690836"/>
            <a:ext cx="1714500" cy="17145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685452AC-2C2C-4C4F-912F-770690565124}"/>
              </a:ext>
            </a:extLst>
          </p:cNvPr>
          <p:cNvSpPr>
            <a:spLocks noGrp="1"/>
          </p:cNvSpPr>
          <p:nvPr>
            <p:ph type="title"/>
          </p:nvPr>
        </p:nvSpPr>
        <p:spPr/>
        <p:txBody>
          <a:bodyPr>
            <a:normAutofit/>
          </a:bodyPr>
          <a:lstStyle/>
          <a:p>
            <a:r>
              <a:rPr lang="da-DK" dirty="0">
                <a:latin typeface="Century Gothic" panose="020B0502020202020204" pitchFamily="34" charset="0"/>
              </a:rPr>
              <a:t>I skal dyste i en skills-stafet</a:t>
            </a:r>
            <a:br>
              <a:rPr lang="da-DK" dirty="0">
                <a:latin typeface="Century Gothic" panose="020B0502020202020204" pitchFamily="34" charset="0"/>
              </a:rPr>
            </a:br>
            <a:r>
              <a:rPr lang="da-DK" sz="2000" i="1" dirty="0">
                <a:latin typeface="Century Gothic" panose="020B0502020202020204" pitchFamily="34" charset="0"/>
              </a:rPr>
              <a:t>- og bruge både hoved og hænder til at løse opgaver inden for de 4 hovedområder</a:t>
            </a:r>
          </a:p>
        </p:txBody>
      </p:sp>
      <p:sp>
        <p:nvSpPr>
          <p:cNvPr id="4" name="AutoShape 15">
            <a:extLst>
              <a:ext uri="{FF2B5EF4-FFF2-40B4-BE49-F238E27FC236}">
                <a16:creationId xmlns:a16="http://schemas.microsoft.com/office/drawing/2014/main" id="{2FF36E72-ED49-489A-9703-A423754143B5}"/>
              </a:ext>
            </a:extLst>
          </p:cNvPr>
          <p:cNvSpPr>
            <a:spLocks noChangeArrowheads="1"/>
          </p:cNvSpPr>
          <p:nvPr/>
        </p:nvSpPr>
        <p:spPr bwMode="auto">
          <a:xfrm>
            <a:off x="838200" y="1690688"/>
            <a:ext cx="2088000" cy="4149338"/>
          </a:xfrm>
          <a:prstGeom prst="roundRect">
            <a:avLst>
              <a:gd name="adj" fmla="val 16667"/>
            </a:avLst>
          </a:prstGeom>
          <a:solidFill>
            <a:srgbClr val="004243"/>
          </a:solidFill>
          <a:ln w="9525">
            <a:noFill/>
            <a:round/>
            <a:headEnd/>
            <a:tailEnd/>
          </a:ln>
          <a:effectLst/>
        </p:spPr>
        <p:txBody>
          <a:bodyPr wrap="none" lIns="36000" anchor="t" anchorCtr="0"/>
          <a:ls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da-DK" sz="1600" b="1" dirty="0">
                <a:latin typeface="Verdana" pitchFamily="34" charset="0"/>
                <a:ea typeface="Verdana" pitchFamily="34" charset="0"/>
                <a:cs typeface="Verdana" pitchFamily="34" charset="0"/>
              </a:rPr>
              <a:t>  </a:t>
            </a:r>
            <a:r>
              <a:rPr lang="da-DK" sz="1600" b="1" dirty="0">
                <a:solidFill>
                  <a:schemeClr val="bg1"/>
                </a:solidFill>
                <a:latin typeface="Century Gothic" panose="020B0502020202020204" pitchFamily="34" charset="0"/>
                <a:ea typeface="Verdana" pitchFamily="34" charset="0"/>
                <a:cs typeface="Verdana" pitchFamily="34" charset="0"/>
              </a:rPr>
              <a:t>Omsorg, </a:t>
            </a:r>
          </a:p>
          <a:p>
            <a:pPr algn="ctr"/>
            <a:r>
              <a:rPr lang="da-DK" sz="1600" b="1" dirty="0">
                <a:solidFill>
                  <a:schemeClr val="bg1"/>
                </a:solidFill>
                <a:latin typeface="Century Gothic" panose="020B0502020202020204" pitchFamily="34" charset="0"/>
                <a:ea typeface="Verdana" pitchFamily="34" charset="0"/>
                <a:cs typeface="Verdana" pitchFamily="34" charset="0"/>
              </a:rPr>
              <a:t>Sundhed &amp; </a:t>
            </a:r>
          </a:p>
          <a:p>
            <a:pPr algn="ctr"/>
            <a:r>
              <a:rPr lang="da-DK" sz="1600" b="1" dirty="0">
                <a:solidFill>
                  <a:schemeClr val="bg1"/>
                </a:solidFill>
                <a:latin typeface="Century Gothic" panose="020B0502020202020204" pitchFamily="34" charset="0"/>
                <a:ea typeface="Verdana" pitchFamily="34" charset="0"/>
                <a:cs typeface="Verdana" pitchFamily="34" charset="0"/>
              </a:rPr>
              <a:t>pædagogik</a:t>
            </a:r>
          </a:p>
          <a:p>
            <a:pPr algn="ctr"/>
            <a:r>
              <a:rPr lang="da-DK" sz="1400" dirty="0">
                <a:solidFill>
                  <a:schemeClr val="bg1"/>
                </a:solidFill>
                <a:latin typeface="Century Gothic" panose="020B0502020202020204" pitchFamily="34" charset="0"/>
              </a:rPr>
              <a:t>     </a:t>
            </a:r>
          </a:p>
          <a:p>
            <a:r>
              <a:rPr lang="da-DK" sz="1200" dirty="0">
                <a:solidFill>
                  <a:schemeClr val="bg1"/>
                </a:solidFill>
                <a:latin typeface="Century Gothic" panose="020B0502020202020204" pitchFamily="34" charset="0"/>
                <a:ea typeface="Verdana" pitchFamily="34" charset="0"/>
                <a:cs typeface="Verdana" pitchFamily="34" charset="0"/>
              </a:rPr>
              <a:t>Om at hjælpe og </a:t>
            </a:r>
          </a:p>
          <a:p>
            <a:r>
              <a:rPr lang="da-DK" sz="1200" dirty="0">
                <a:solidFill>
                  <a:schemeClr val="bg1"/>
                </a:solidFill>
                <a:latin typeface="Century Gothic" panose="020B0502020202020204" pitchFamily="34" charset="0"/>
                <a:ea typeface="Verdana" pitchFamily="34" charset="0"/>
                <a:cs typeface="Verdana" pitchFamily="34" charset="0"/>
              </a:rPr>
              <a:t>tage sig af andre</a:t>
            </a:r>
          </a:p>
          <a:p>
            <a:r>
              <a:rPr lang="da-DK" sz="1200" dirty="0">
                <a:solidFill>
                  <a:schemeClr val="bg1"/>
                </a:solidFill>
                <a:latin typeface="Century Gothic" panose="020B0502020202020204" pitchFamily="34" charset="0"/>
                <a:ea typeface="Verdana" pitchFamily="34" charset="0"/>
                <a:cs typeface="Verdana" pitchFamily="34" charset="0"/>
              </a:rPr>
              <a:t>mennesker</a:t>
            </a:r>
          </a:p>
          <a:p>
            <a:endParaRPr lang="da-DK" sz="1400" b="1" dirty="0">
              <a:solidFill>
                <a:srgbClr val="FFFF00"/>
              </a:solidFill>
              <a:latin typeface="Century Gothic" panose="020B0502020202020204" pitchFamily="34" charset="0"/>
              <a:ea typeface="Verdana" pitchFamily="34" charset="0"/>
              <a:cs typeface="Verdana" pitchFamily="34" charset="0"/>
            </a:endParaRPr>
          </a:p>
        </p:txBody>
      </p:sp>
      <p:sp>
        <p:nvSpPr>
          <p:cNvPr id="5" name="AutoShape 18">
            <a:extLst>
              <a:ext uri="{FF2B5EF4-FFF2-40B4-BE49-F238E27FC236}">
                <a16:creationId xmlns:a16="http://schemas.microsoft.com/office/drawing/2014/main" id="{BD33D4A9-B8DF-4C89-BBA2-7546822DFF44}"/>
              </a:ext>
            </a:extLst>
          </p:cNvPr>
          <p:cNvSpPr>
            <a:spLocks noChangeArrowheads="1"/>
          </p:cNvSpPr>
          <p:nvPr/>
        </p:nvSpPr>
        <p:spPr bwMode="auto">
          <a:xfrm>
            <a:off x="3679374" y="1690687"/>
            <a:ext cx="2088000" cy="4149339"/>
          </a:xfrm>
          <a:prstGeom prst="roundRect">
            <a:avLst>
              <a:gd name="adj" fmla="val 16667"/>
            </a:avLst>
          </a:prstGeom>
          <a:solidFill>
            <a:srgbClr val="004243"/>
          </a:solidFill>
          <a:ln w="9525">
            <a:noFill/>
            <a:round/>
            <a:headEnd/>
            <a:tailEnd/>
          </a:ln>
          <a:effectLst/>
        </p:spPr>
        <p:txBody>
          <a:bodyPr wrap="none" lIns="36000" anchor="t" anchorCtr="0"/>
          <a:ls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da-DK" sz="1600" b="1" dirty="0">
                <a:solidFill>
                  <a:schemeClr val="bg1"/>
                </a:solidFill>
                <a:latin typeface="Century Gothic" panose="020B0502020202020204" pitchFamily="34" charset="0"/>
                <a:ea typeface="Verdana" pitchFamily="34" charset="0"/>
                <a:cs typeface="Verdana" pitchFamily="34" charset="0"/>
              </a:rPr>
              <a:t>Kontor, handel </a:t>
            </a:r>
          </a:p>
          <a:p>
            <a:pPr algn="ctr"/>
            <a:r>
              <a:rPr lang="da-DK" sz="1600" b="1" dirty="0">
                <a:solidFill>
                  <a:schemeClr val="bg1"/>
                </a:solidFill>
                <a:latin typeface="Century Gothic" panose="020B0502020202020204" pitchFamily="34" charset="0"/>
                <a:ea typeface="Verdana" pitchFamily="34" charset="0"/>
                <a:cs typeface="Verdana" pitchFamily="34" charset="0"/>
              </a:rPr>
              <a:t>&amp; forretnings-</a:t>
            </a:r>
          </a:p>
          <a:p>
            <a:pPr algn="ctr"/>
            <a:r>
              <a:rPr lang="da-DK" sz="1600" b="1" dirty="0">
                <a:solidFill>
                  <a:schemeClr val="bg1"/>
                </a:solidFill>
                <a:latin typeface="Century Gothic" panose="020B0502020202020204" pitchFamily="34" charset="0"/>
                <a:ea typeface="Verdana" pitchFamily="34" charset="0"/>
                <a:cs typeface="Verdana" pitchFamily="34" charset="0"/>
              </a:rPr>
              <a:t>service</a:t>
            </a:r>
          </a:p>
          <a:p>
            <a:pPr algn="ctr"/>
            <a:endParaRPr lang="da-DK" sz="1400" dirty="0">
              <a:solidFill>
                <a:schemeClr val="bg1"/>
              </a:solidFill>
              <a:latin typeface="Century Gothic" panose="020B0502020202020204" pitchFamily="34" charset="0"/>
              <a:ea typeface="Verdana" pitchFamily="34" charset="0"/>
              <a:cs typeface="Verdana" pitchFamily="34" charset="0"/>
            </a:endParaRPr>
          </a:p>
          <a:p>
            <a:r>
              <a:rPr lang="da-DK" sz="1200" dirty="0">
                <a:solidFill>
                  <a:schemeClr val="bg1"/>
                </a:solidFill>
                <a:latin typeface="Century Gothic" panose="020B0502020202020204" pitchFamily="34" charset="0"/>
                <a:ea typeface="Verdana" pitchFamily="34" charset="0"/>
                <a:cs typeface="Verdana" pitchFamily="34" charset="0"/>
              </a:rPr>
              <a:t>Om kundeservice, </a:t>
            </a:r>
          </a:p>
          <a:p>
            <a:r>
              <a:rPr lang="da-DK" sz="1200" dirty="0">
                <a:solidFill>
                  <a:schemeClr val="bg1"/>
                </a:solidFill>
                <a:latin typeface="Century Gothic" panose="020B0502020202020204" pitchFamily="34" charset="0"/>
                <a:ea typeface="Verdana" pitchFamily="34" charset="0"/>
                <a:cs typeface="Verdana" pitchFamily="34" charset="0"/>
              </a:rPr>
              <a:t>handel, butik, </a:t>
            </a:r>
            <a:br>
              <a:rPr lang="da-DK" sz="1200" dirty="0">
                <a:solidFill>
                  <a:schemeClr val="bg1"/>
                </a:solidFill>
                <a:latin typeface="Century Gothic" panose="020B0502020202020204" pitchFamily="34" charset="0"/>
                <a:ea typeface="Verdana" pitchFamily="34" charset="0"/>
                <a:cs typeface="Verdana" pitchFamily="34" charset="0"/>
              </a:rPr>
            </a:br>
            <a:r>
              <a:rPr lang="da-DK" sz="1200" dirty="0">
                <a:solidFill>
                  <a:schemeClr val="bg1"/>
                </a:solidFill>
                <a:latin typeface="Century Gothic" panose="020B0502020202020204" pitchFamily="34" charset="0"/>
                <a:ea typeface="Verdana" pitchFamily="34" charset="0"/>
                <a:cs typeface="Verdana" pitchFamily="34" charset="0"/>
              </a:rPr>
              <a:t>kontor og finans</a:t>
            </a:r>
            <a:endParaRPr lang="da-DK" sz="1200" dirty="0">
              <a:solidFill>
                <a:schemeClr val="bg1"/>
              </a:solidFill>
              <a:latin typeface="Century Gothic" panose="020B0502020202020204" pitchFamily="34" charset="0"/>
            </a:endParaRPr>
          </a:p>
          <a:p>
            <a:pPr algn="ctr"/>
            <a:r>
              <a:rPr lang="da-DK" b="1" dirty="0">
                <a:solidFill>
                  <a:schemeClr val="bg1"/>
                </a:solidFill>
                <a:latin typeface="Century Gothic" panose="020B0502020202020204" pitchFamily="34" charset="0"/>
              </a:rPr>
              <a:t>       </a:t>
            </a:r>
          </a:p>
        </p:txBody>
      </p:sp>
      <p:sp>
        <p:nvSpPr>
          <p:cNvPr id="6" name="AutoShape 11">
            <a:extLst>
              <a:ext uri="{FF2B5EF4-FFF2-40B4-BE49-F238E27FC236}">
                <a16:creationId xmlns:a16="http://schemas.microsoft.com/office/drawing/2014/main" id="{FB0F1A7B-C78A-4A2B-A9A0-E4C092D671ED}"/>
              </a:ext>
            </a:extLst>
          </p:cNvPr>
          <p:cNvSpPr>
            <a:spLocks noChangeArrowheads="1"/>
          </p:cNvSpPr>
          <p:nvPr/>
        </p:nvSpPr>
        <p:spPr bwMode="auto">
          <a:xfrm>
            <a:off x="6424627" y="1690688"/>
            <a:ext cx="2088000" cy="4149339"/>
          </a:xfrm>
          <a:prstGeom prst="roundRect">
            <a:avLst>
              <a:gd name="adj" fmla="val 16667"/>
            </a:avLst>
          </a:prstGeom>
          <a:solidFill>
            <a:srgbClr val="004243"/>
          </a:solidFill>
          <a:ln w="9525">
            <a:noFill/>
            <a:round/>
            <a:headEnd/>
            <a:tailEnd/>
          </a:ln>
          <a:effectLst/>
        </p:spPr>
        <p:txBody>
          <a:bodyPr wrap="none" lIns="36000" anchor="t" anchorCtr="0"/>
          <a:ls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da-DK" sz="1600" b="1" dirty="0">
                <a:solidFill>
                  <a:schemeClr val="bg1"/>
                </a:solidFill>
                <a:latin typeface="Century Gothic" panose="020B0502020202020204" pitchFamily="34" charset="0"/>
                <a:ea typeface="Verdana" pitchFamily="34" charset="0"/>
                <a:cs typeface="Verdana" pitchFamily="34" charset="0"/>
              </a:rPr>
              <a:t>Fødevarer, </a:t>
            </a:r>
          </a:p>
          <a:p>
            <a:pPr algn="ctr"/>
            <a:r>
              <a:rPr lang="da-DK" sz="1600" b="1" dirty="0">
                <a:solidFill>
                  <a:schemeClr val="bg1"/>
                </a:solidFill>
                <a:latin typeface="Century Gothic" panose="020B0502020202020204" pitchFamily="34" charset="0"/>
                <a:ea typeface="Verdana" pitchFamily="34" charset="0"/>
                <a:cs typeface="Verdana" pitchFamily="34" charset="0"/>
              </a:rPr>
              <a:t>jordbrug &amp; </a:t>
            </a:r>
          </a:p>
          <a:p>
            <a:pPr algn="ctr"/>
            <a:r>
              <a:rPr lang="da-DK" sz="1600" b="1" dirty="0">
                <a:solidFill>
                  <a:schemeClr val="bg1"/>
                </a:solidFill>
                <a:latin typeface="Century Gothic" panose="020B0502020202020204" pitchFamily="34" charset="0"/>
                <a:ea typeface="Verdana" pitchFamily="34" charset="0"/>
                <a:cs typeface="Verdana" pitchFamily="34" charset="0"/>
              </a:rPr>
              <a:t>oplevelser</a:t>
            </a:r>
          </a:p>
          <a:p>
            <a:endParaRPr lang="da-DK" sz="1400" dirty="0">
              <a:solidFill>
                <a:schemeClr val="bg1"/>
              </a:solidFill>
              <a:latin typeface="Century Gothic" panose="020B0502020202020204" pitchFamily="34" charset="0"/>
            </a:endParaRPr>
          </a:p>
          <a:p>
            <a:pPr algn="just"/>
            <a:r>
              <a:rPr lang="da-DK" sz="1200" dirty="0">
                <a:solidFill>
                  <a:schemeClr val="bg1"/>
                </a:solidFill>
                <a:latin typeface="Century Gothic" panose="020B0502020202020204" pitchFamily="34" charset="0"/>
                <a:ea typeface="Verdana" pitchFamily="34" charset="0"/>
                <a:cs typeface="Verdana" pitchFamily="34" charset="0"/>
              </a:rPr>
              <a:t>Om fødevare-</a:t>
            </a:r>
          </a:p>
          <a:p>
            <a:pPr algn="just"/>
            <a:r>
              <a:rPr lang="da-DK" sz="1200" dirty="0">
                <a:solidFill>
                  <a:schemeClr val="bg1"/>
                </a:solidFill>
                <a:latin typeface="Century Gothic" panose="020B0502020202020204" pitchFamily="34" charset="0"/>
                <a:ea typeface="Verdana" pitchFamily="34" charset="0"/>
                <a:cs typeface="Verdana" pitchFamily="34" charset="0"/>
              </a:rPr>
              <a:t>produktion, sundhed,</a:t>
            </a:r>
          </a:p>
          <a:p>
            <a:pPr algn="just"/>
            <a:r>
              <a:rPr lang="da-DK" sz="1200" dirty="0">
                <a:solidFill>
                  <a:schemeClr val="bg1"/>
                </a:solidFill>
                <a:latin typeface="Century Gothic" panose="020B0502020202020204" pitchFamily="34" charset="0"/>
                <a:ea typeface="Verdana" pitchFamily="34" charset="0"/>
                <a:cs typeface="Verdana" pitchFamily="34" charset="0"/>
              </a:rPr>
              <a:t>køkken, restauration,</a:t>
            </a:r>
          </a:p>
          <a:p>
            <a:pPr algn="just"/>
            <a:r>
              <a:rPr lang="da-DK" sz="1200" dirty="0">
                <a:solidFill>
                  <a:schemeClr val="bg1"/>
                </a:solidFill>
                <a:latin typeface="Century Gothic" panose="020B0502020202020204" pitchFamily="34" charset="0"/>
                <a:ea typeface="Verdana" pitchFamily="34" charset="0"/>
                <a:cs typeface="Verdana" pitchFamily="34" charset="0"/>
              </a:rPr>
              <a:t>landbrug, gartneri,</a:t>
            </a:r>
          </a:p>
          <a:p>
            <a:pPr algn="just"/>
            <a:r>
              <a:rPr lang="da-DK" sz="1200" dirty="0">
                <a:solidFill>
                  <a:schemeClr val="bg1"/>
                </a:solidFill>
                <a:latin typeface="Century Gothic" panose="020B0502020202020204" pitchFamily="34" charset="0"/>
                <a:ea typeface="Verdana" pitchFamily="34" charset="0"/>
                <a:cs typeface="Verdana" pitchFamily="34" charset="0"/>
              </a:rPr>
              <a:t>skovbrug og pasning</a:t>
            </a:r>
          </a:p>
          <a:p>
            <a:pPr algn="just"/>
            <a:r>
              <a:rPr lang="da-DK" sz="1200" dirty="0">
                <a:solidFill>
                  <a:schemeClr val="bg1"/>
                </a:solidFill>
                <a:latin typeface="Century Gothic" panose="020B0502020202020204" pitchFamily="34" charset="0"/>
                <a:ea typeface="Verdana" pitchFamily="34" charset="0"/>
                <a:cs typeface="Verdana" pitchFamily="34" charset="0"/>
              </a:rPr>
              <a:t>af dyr</a:t>
            </a:r>
          </a:p>
        </p:txBody>
      </p:sp>
      <p:pic>
        <p:nvPicPr>
          <p:cNvPr id="18" name="Grafik 17">
            <a:extLst>
              <a:ext uri="{FF2B5EF4-FFF2-40B4-BE49-F238E27FC236}">
                <a16:creationId xmlns:a16="http://schemas.microsoft.com/office/drawing/2014/main" id="{BECF2A87-F136-4D57-9401-FD36430634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1285" y="4640036"/>
            <a:ext cx="1714500" cy="1714500"/>
          </a:xfrm>
          <a:prstGeom prst="rect">
            <a:avLst/>
          </a:prstGeom>
        </p:spPr>
      </p:pic>
      <p:sp>
        <p:nvSpPr>
          <p:cNvPr id="7" name="AutoShape 21">
            <a:extLst>
              <a:ext uri="{FF2B5EF4-FFF2-40B4-BE49-F238E27FC236}">
                <a16:creationId xmlns:a16="http://schemas.microsoft.com/office/drawing/2014/main" id="{01DF7547-B4E1-44EA-892D-0995B4390878}"/>
              </a:ext>
            </a:extLst>
          </p:cNvPr>
          <p:cNvSpPr>
            <a:spLocks noChangeArrowheads="1"/>
          </p:cNvSpPr>
          <p:nvPr/>
        </p:nvSpPr>
        <p:spPr bwMode="auto">
          <a:xfrm>
            <a:off x="9193560" y="1690688"/>
            <a:ext cx="2160240" cy="4149339"/>
          </a:xfrm>
          <a:prstGeom prst="roundRect">
            <a:avLst>
              <a:gd name="adj" fmla="val 16667"/>
            </a:avLst>
          </a:prstGeom>
          <a:solidFill>
            <a:srgbClr val="004243"/>
          </a:solidFill>
          <a:ln w="9525">
            <a:noFill/>
            <a:round/>
            <a:headEnd/>
            <a:tailEnd/>
          </a:ln>
          <a:effectLst/>
        </p:spPr>
        <p:txBody>
          <a:bodyPr wrap="none" lIns="36000" anchor="t" anchorCtr="0"/>
          <a:ls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da-DK" sz="1600" b="1" dirty="0">
                <a:solidFill>
                  <a:schemeClr val="bg1"/>
                </a:solidFill>
                <a:latin typeface="Century Gothic" panose="020B0502020202020204" pitchFamily="34" charset="0"/>
                <a:ea typeface="Verdana" pitchFamily="34" charset="0"/>
                <a:cs typeface="Verdana" pitchFamily="34" charset="0"/>
              </a:rPr>
              <a:t>Teknologi, </a:t>
            </a:r>
          </a:p>
          <a:p>
            <a:pPr algn="ctr"/>
            <a:r>
              <a:rPr lang="da-DK" sz="1600" b="1" dirty="0">
                <a:solidFill>
                  <a:schemeClr val="bg1"/>
                </a:solidFill>
                <a:latin typeface="Century Gothic" panose="020B0502020202020204" pitchFamily="34" charset="0"/>
                <a:ea typeface="Verdana" pitchFamily="34" charset="0"/>
                <a:cs typeface="Verdana" pitchFamily="34" charset="0"/>
              </a:rPr>
              <a:t>Byggeri &amp; </a:t>
            </a:r>
          </a:p>
          <a:p>
            <a:pPr algn="ctr"/>
            <a:r>
              <a:rPr lang="da-DK" sz="1600" b="1" dirty="0">
                <a:solidFill>
                  <a:schemeClr val="bg1"/>
                </a:solidFill>
                <a:latin typeface="Century Gothic" panose="020B0502020202020204" pitchFamily="34" charset="0"/>
                <a:ea typeface="Verdana" pitchFamily="34" charset="0"/>
                <a:cs typeface="Verdana" pitchFamily="34" charset="0"/>
              </a:rPr>
              <a:t>transport</a:t>
            </a:r>
          </a:p>
          <a:p>
            <a:br>
              <a:rPr lang="da-DK" b="1" dirty="0">
                <a:solidFill>
                  <a:schemeClr val="bg1"/>
                </a:solidFill>
                <a:latin typeface="Century Gothic" panose="020B0502020202020204" pitchFamily="34" charset="0"/>
                <a:ea typeface="Verdana" pitchFamily="34" charset="0"/>
                <a:cs typeface="Verdana" pitchFamily="34" charset="0"/>
              </a:rPr>
            </a:br>
            <a:r>
              <a:rPr lang="da-DK" sz="1200" dirty="0">
                <a:solidFill>
                  <a:schemeClr val="bg1"/>
                </a:solidFill>
                <a:latin typeface="Century Gothic" panose="020B0502020202020204" pitchFamily="34" charset="0"/>
                <a:ea typeface="Verdana" pitchFamily="34" charset="0"/>
                <a:cs typeface="Verdana" pitchFamily="34" charset="0"/>
              </a:rPr>
              <a:t>Om moderne pro-</a:t>
            </a:r>
            <a:br>
              <a:rPr lang="da-DK" sz="1200" dirty="0">
                <a:solidFill>
                  <a:schemeClr val="bg1"/>
                </a:solidFill>
                <a:latin typeface="Century Gothic" panose="020B0502020202020204" pitchFamily="34" charset="0"/>
                <a:ea typeface="Verdana" pitchFamily="34" charset="0"/>
                <a:cs typeface="Verdana" pitchFamily="34" charset="0"/>
              </a:rPr>
            </a:br>
            <a:r>
              <a:rPr lang="da-DK" sz="1200" dirty="0">
                <a:solidFill>
                  <a:schemeClr val="bg1"/>
                </a:solidFill>
                <a:latin typeface="Century Gothic" panose="020B0502020202020204" pitchFamily="34" charset="0"/>
                <a:ea typeface="Verdana" pitchFamily="34" charset="0"/>
                <a:cs typeface="Verdana" pitchFamily="34" charset="0"/>
              </a:rPr>
              <a:t>duktion, elektriske </a:t>
            </a:r>
          </a:p>
          <a:p>
            <a:r>
              <a:rPr lang="da-DK" sz="1200" dirty="0">
                <a:solidFill>
                  <a:schemeClr val="bg1"/>
                </a:solidFill>
                <a:latin typeface="Century Gothic" panose="020B0502020202020204" pitchFamily="34" charset="0"/>
                <a:ea typeface="Verdana" pitchFamily="34" charset="0"/>
                <a:cs typeface="Verdana" pitchFamily="34" charset="0"/>
              </a:rPr>
              <a:t>installationer, it-</a:t>
            </a:r>
            <a:br>
              <a:rPr lang="da-DK" sz="1200" dirty="0">
                <a:solidFill>
                  <a:schemeClr val="bg1"/>
                </a:solidFill>
                <a:latin typeface="Century Gothic" panose="020B0502020202020204" pitchFamily="34" charset="0"/>
                <a:ea typeface="Verdana" pitchFamily="34" charset="0"/>
                <a:cs typeface="Verdana" pitchFamily="34" charset="0"/>
              </a:rPr>
            </a:br>
            <a:r>
              <a:rPr lang="da-DK" sz="1200" dirty="0">
                <a:solidFill>
                  <a:schemeClr val="bg1"/>
                </a:solidFill>
                <a:latin typeface="Century Gothic" panose="020B0502020202020204" pitchFamily="34" charset="0"/>
                <a:ea typeface="Verdana" pitchFamily="34" charset="0"/>
                <a:cs typeface="Verdana" pitchFamily="34" charset="0"/>
              </a:rPr>
              <a:t>systemer, motorer </a:t>
            </a:r>
          </a:p>
          <a:p>
            <a:r>
              <a:rPr lang="da-DK" sz="1200" dirty="0">
                <a:solidFill>
                  <a:schemeClr val="bg1"/>
                </a:solidFill>
                <a:latin typeface="Century Gothic" panose="020B0502020202020204" pitchFamily="34" charset="0"/>
                <a:ea typeface="Verdana" pitchFamily="34" charset="0"/>
                <a:cs typeface="Verdana" pitchFamily="34" charset="0"/>
              </a:rPr>
              <a:t>og transportmidler </a:t>
            </a:r>
          </a:p>
          <a:p>
            <a:r>
              <a:rPr lang="da-DK" sz="1200" dirty="0">
                <a:solidFill>
                  <a:schemeClr val="bg1"/>
                </a:solidFill>
                <a:latin typeface="Century Gothic" panose="020B0502020202020204" pitchFamily="34" charset="0"/>
                <a:ea typeface="Verdana" pitchFamily="34" charset="0"/>
                <a:cs typeface="Verdana" pitchFamily="34" charset="0"/>
              </a:rPr>
              <a:t>og alt det, der foregår</a:t>
            </a:r>
          </a:p>
          <a:p>
            <a:r>
              <a:rPr lang="da-DK" sz="1200" dirty="0">
                <a:solidFill>
                  <a:schemeClr val="bg1"/>
                </a:solidFill>
                <a:latin typeface="Century Gothic" panose="020B0502020202020204" pitchFamily="34" charset="0"/>
                <a:ea typeface="Verdana" pitchFamily="34" charset="0"/>
                <a:cs typeface="Verdana" pitchFamily="34" charset="0"/>
              </a:rPr>
              <a:t>på en byggeplads </a:t>
            </a:r>
          </a:p>
          <a:p>
            <a:r>
              <a:rPr lang="da-DK" sz="1200" dirty="0">
                <a:solidFill>
                  <a:schemeClr val="bg1"/>
                </a:solidFill>
                <a:latin typeface="Century Gothic" panose="020B0502020202020204" pitchFamily="34" charset="0"/>
                <a:ea typeface="Verdana" pitchFamily="34" charset="0"/>
                <a:cs typeface="Verdana" pitchFamily="34" charset="0"/>
              </a:rPr>
              <a:t>samt vedligeholdelse </a:t>
            </a:r>
          </a:p>
          <a:p>
            <a:r>
              <a:rPr lang="da-DK" sz="1200" dirty="0">
                <a:solidFill>
                  <a:schemeClr val="bg1"/>
                </a:solidFill>
                <a:latin typeface="Century Gothic" panose="020B0502020202020204" pitchFamily="34" charset="0"/>
                <a:ea typeface="Verdana" pitchFamily="34" charset="0"/>
                <a:cs typeface="Verdana" pitchFamily="34" charset="0"/>
              </a:rPr>
              <a:t>og service</a:t>
            </a:r>
          </a:p>
          <a:p>
            <a:pPr algn="ctr"/>
            <a:endParaRPr lang="da-DK" sz="1400" dirty="0">
              <a:solidFill>
                <a:schemeClr val="bg1"/>
              </a:solidFill>
              <a:latin typeface="Century Gothic" panose="020B0502020202020204" pitchFamily="34" charset="0"/>
            </a:endParaRPr>
          </a:p>
          <a:p>
            <a:pPr algn="ctr"/>
            <a:endParaRPr lang="da-DK" sz="1400" dirty="0">
              <a:latin typeface="Century Gothic" panose="020B0502020202020204" pitchFamily="34" charset="0"/>
            </a:endParaRPr>
          </a:p>
          <a:p>
            <a:pPr algn="ctr"/>
            <a:r>
              <a:rPr lang="da-DK" b="1" dirty="0">
                <a:solidFill>
                  <a:srgbClr val="FFFF00"/>
                </a:solidFill>
                <a:latin typeface="Century Gothic" panose="020B0502020202020204" pitchFamily="34" charset="0"/>
              </a:rPr>
              <a:t>       </a:t>
            </a:r>
          </a:p>
          <a:p>
            <a:pPr algn="ctr"/>
            <a:endParaRPr lang="da-DK" b="1" dirty="0">
              <a:latin typeface="Century Gothic" panose="020B0502020202020204" pitchFamily="34" charset="0"/>
            </a:endParaRPr>
          </a:p>
          <a:p>
            <a:pPr algn="ctr"/>
            <a:r>
              <a:rPr lang="da-DK" b="1" dirty="0">
                <a:solidFill>
                  <a:srgbClr val="FFFF00"/>
                </a:solidFill>
                <a:latin typeface="Century Gothic" panose="020B0502020202020204" pitchFamily="34" charset="0"/>
              </a:rPr>
              <a:t>         </a:t>
            </a:r>
          </a:p>
        </p:txBody>
      </p:sp>
      <p:pic>
        <p:nvPicPr>
          <p:cNvPr id="16" name="Grafik 15">
            <a:extLst>
              <a:ext uri="{FF2B5EF4-FFF2-40B4-BE49-F238E27FC236}">
                <a16:creationId xmlns:a16="http://schemas.microsoft.com/office/drawing/2014/main" id="{B2E18DE1-3233-4114-953D-06A556372C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23217" y="4640036"/>
            <a:ext cx="1714500" cy="1714500"/>
          </a:xfrm>
          <a:prstGeom prst="rect">
            <a:avLst/>
          </a:prstGeom>
        </p:spPr>
      </p:pic>
      <p:pic>
        <p:nvPicPr>
          <p:cNvPr id="20" name="Grafik 19">
            <a:extLst>
              <a:ext uri="{FF2B5EF4-FFF2-40B4-BE49-F238E27FC236}">
                <a16:creationId xmlns:a16="http://schemas.microsoft.com/office/drawing/2014/main" id="{CCC0B193-3AB6-4D20-BC17-0F1F5B5136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3793" y="4640036"/>
            <a:ext cx="1714500" cy="1714500"/>
          </a:xfrm>
          <a:prstGeom prst="rect">
            <a:avLst/>
          </a:prstGeom>
        </p:spPr>
      </p:pic>
      <p:pic>
        <p:nvPicPr>
          <p:cNvPr id="22" name="Grafik 21">
            <a:extLst>
              <a:ext uri="{FF2B5EF4-FFF2-40B4-BE49-F238E27FC236}">
                <a16:creationId xmlns:a16="http://schemas.microsoft.com/office/drawing/2014/main" id="{284ECCDC-A1F1-4164-8902-34E5098762C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43707" y="4640036"/>
            <a:ext cx="1714500" cy="1714500"/>
          </a:xfrm>
          <a:prstGeom prst="rect">
            <a:avLst/>
          </a:prstGeom>
        </p:spPr>
      </p:pic>
    </p:spTree>
    <p:extLst>
      <p:ext uri="{BB962C8B-B14F-4D97-AF65-F5344CB8AC3E}">
        <p14:creationId xmlns:p14="http://schemas.microsoft.com/office/powerpoint/2010/main" val="3388627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hlinkClick r:id="rId2"/>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1917" b="51500" l="39219" r="60938">
                        <a14:foregroundMark x1="47031" y1="44333" x2="47031" y2="44333"/>
                        <a14:foregroundMark x1="44688" y1="45500" x2="44688" y2="45500"/>
                        <a14:foregroundMark x1="44740" y1="45083" x2="44740" y2="45083"/>
                        <a14:foregroundMark x1="53594" y1="45000" x2="53594" y2="45000"/>
                        <a14:foregroundMark x1="56927" y1="44167" x2="56927" y2="44167"/>
                        <a14:foregroundMark x1="57344" y1="45417" x2="57344" y2="45417"/>
                        <a14:foregroundMark x1="42917" y1="33250" x2="42917" y2="33250"/>
                        <a14:foregroundMark x1="45156" y1="33333" x2="45156" y2="33333"/>
                        <a14:foregroundMark x1="55521" y1="33500" x2="55521" y2="33500"/>
                        <a14:foregroundMark x1="50990" y1="32833" x2="50990" y2="32833"/>
                        <a14:foregroundMark x1="50052" y1="32917" x2="50052" y2="32917"/>
                        <a14:foregroundMark x1="42604" y1="50083" x2="42604" y2="50083"/>
                        <a14:foregroundMark x1="42135" y1="50333" x2="42135" y2="50333"/>
                        <a14:foregroundMark x1="42188" y1="49917" x2="42188" y2="49917"/>
                      </a14:backgroundRemoval>
                    </a14:imgEffect>
                  </a14:imgLayer>
                </a14:imgProps>
              </a:ext>
            </a:extLst>
          </a:blip>
          <a:srcRect l="38398" t="31430" r="38385" b="48570"/>
          <a:stretch/>
        </p:blipFill>
        <p:spPr>
          <a:xfrm>
            <a:off x="3688875" y="2060848"/>
            <a:ext cx="4814250" cy="2592288"/>
          </a:xfrm>
          <a:prstGeom prst="rect">
            <a:avLst/>
          </a:prstGeom>
        </p:spPr>
      </p:pic>
      <p:sp>
        <p:nvSpPr>
          <p:cNvPr id="5" name="Pladsholder til indhold 2"/>
          <p:cNvSpPr txBox="1">
            <a:spLocks/>
          </p:cNvSpPr>
          <p:nvPr/>
        </p:nvSpPr>
        <p:spPr>
          <a:xfrm>
            <a:off x="2877716" y="4808240"/>
            <a:ext cx="6436568" cy="2049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ct val="20000"/>
              </a:spcBef>
              <a:buFont typeface="Arial" panose="020B0604020202020204" pitchFamily="34" charset="0"/>
              <a:buNone/>
              <a:defRPr/>
            </a:pPr>
            <a:endParaRPr lang="da-DK" sz="2800" b="1" dirty="0">
              <a:latin typeface="Century Gothic" panose="020B0502020202020204" pitchFamily="34" charset="0"/>
            </a:endParaRPr>
          </a:p>
          <a:p>
            <a:pPr marL="0" indent="0" algn="ctr" defTabSz="457200">
              <a:lnSpc>
                <a:spcPct val="100000"/>
              </a:lnSpc>
              <a:spcBef>
                <a:spcPct val="20000"/>
              </a:spcBef>
              <a:buFont typeface="Arial" panose="020B0604020202020204" pitchFamily="34" charset="0"/>
              <a:buNone/>
              <a:defRPr/>
            </a:pPr>
            <a:r>
              <a:rPr lang="da-DK" sz="1400" b="1" dirty="0">
                <a:latin typeface="Century Gothic" panose="020B0502020202020204" pitchFamily="34" charset="0"/>
              </a:rPr>
              <a:t>Find online stopur på:</a:t>
            </a:r>
          </a:p>
          <a:p>
            <a:pPr marL="0" indent="0" algn="ctr" defTabSz="457200">
              <a:lnSpc>
                <a:spcPct val="100000"/>
              </a:lnSpc>
              <a:spcBef>
                <a:spcPct val="20000"/>
              </a:spcBef>
              <a:buFont typeface="Arial" panose="020B0604020202020204" pitchFamily="34" charset="0"/>
              <a:buNone/>
              <a:defRPr/>
            </a:pPr>
            <a:endParaRPr lang="da-DK" sz="1400" b="1" dirty="0">
              <a:latin typeface="Century Gothic" panose="020B0502020202020204" pitchFamily="34" charset="0"/>
            </a:endParaRPr>
          </a:p>
          <a:p>
            <a:pPr marL="0" indent="0" algn="ctr" defTabSz="457200">
              <a:lnSpc>
                <a:spcPct val="100000"/>
              </a:lnSpc>
              <a:spcBef>
                <a:spcPct val="20000"/>
              </a:spcBef>
              <a:buFont typeface="Arial" panose="020B0604020202020204" pitchFamily="34" charset="0"/>
              <a:buNone/>
              <a:defRPr/>
            </a:pPr>
            <a:r>
              <a:rPr lang="da-DK" sz="1400" b="1" dirty="0">
                <a:latin typeface="Century Gothic" panose="020B0502020202020204" pitchFamily="34" charset="0"/>
                <a:hlinkClick r:id="rId2"/>
              </a:rPr>
              <a:t>https://www.online-stopwatch.com/full-screen-stopwatch/</a:t>
            </a:r>
            <a:endParaRPr lang="da-DK" sz="1400" b="1" dirty="0">
              <a:latin typeface="Century Gothic" panose="020B0502020202020204" pitchFamily="34" charset="0"/>
            </a:endParaRPr>
          </a:p>
          <a:p>
            <a:pPr marL="0" indent="0" algn="ctr" defTabSz="457200">
              <a:lnSpc>
                <a:spcPct val="100000"/>
              </a:lnSpc>
              <a:spcBef>
                <a:spcPct val="20000"/>
              </a:spcBef>
              <a:buFont typeface="Arial" panose="020B0604020202020204" pitchFamily="34" charset="0"/>
              <a:buNone/>
              <a:defRPr/>
            </a:pPr>
            <a:endParaRPr lang="da-DK" sz="1400" b="1" dirty="0">
              <a:latin typeface="Century Gothic" panose="020B0502020202020204" pitchFamily="34" charset="0"/>
            </a:endParaRPr>
          </a:p>
        </p:txBody>
      </p:sp>
    </p:spTree>
    <p:extLst>
      <p:ext uri="{BB962C8B-B14F-4D97-AF65-F5344CB8AC3E}">
        <p14:creationId xmlns:p14="http://schemas.microsoft.com/office/powerpoint/2010/main" val="384450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HUSK!</a:t>
            </a:r>
          </a:p>
        </p:txBody>
      </p:sp>
      <p:sp>
        <p:nvSpPr>
          <p:cNvPr id="3" name="Pladsholder til indhold 2"/>
          <p:cNvSpPr>
            <a:spLocks noGrp="1"/>
          </p:cNvSpPr>
          <p:nvPr>
            <p:ph idx="1"/>
          </p:nvPr>
        </p:nvSpPr>
        <p:spPr/>
        <p:txBody>
          <a:bodyPr/>
          <a:lstStyle/>
          <a:p>
            <a:pPr marL="0" indent="0" algn="ctr">
              <a:buNone/>
            </a:pPr>
            <a:r>
              <a:rPr lang="da-DK" dirty="0">
                <a:latin typeface="Century Gothic" panose="020B0502020202020204" pitchFamily="34" charset="0"/>
              </a:rPr>
              <a:t>Evaluer dagen </a:t>
            </a:r>
            <a:r>
              <a:rPr lang="da-DK" dirty="0">
                <a:latin typeface="Century Gothic" panose="020B0502020202020204" pitchFamily="34" charset="0"/>
                <a:sym typeface="Wingdings" panose="05000000000000000000" pitchFamily="2" charset="2"/>
              </a:rPr>
              <a:t>ved at scanne QR-koden her</a:t>
            </a:r>
          </a:p>
          <a:p>
            <a:pPr marL="0" indent="0" algn="ctr">
              <a:buNone/>
            </a:pPr>
            <a:r>
              <a:rPr lang="da-DK" sz="1800" dirty="0">
                <a:latin typeface="Century Gothic" panose="020B0502020202020204" pitchFamily="34" charset="0"/>
                <a:sym typeface="Wingdings" panose="05000000000000000000" pitchFamily="2" charset="2"/>
              </a:rPr>
              <a:t>(Scannes nemt med telefonens kamera)</a:t>
            </a: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endParaRPr lang="da-DK" sz="1800" dirty="0">
              <a:latin typeface="Century Gothic" panose="020B0502020202020204" pitchFamily="34" charset="0"/>
              <a:sym typeface="Wingdings" panose="05000000000000000000" pitchFamily="2" charset="2"/>
            </a:endParaRPr>
          </a:p>
          <a:p>
            <a:pPr marL="0" indent="0" algn="ctr">
              <a:buNone/>
            </a:pPr>
            <a:r>
              <a:rPr lang="da-DK" dirty="0">
                <a:latin typeface="Century Gothic" panose="020B0502020202020204" pitchFamily="34" charset="0"/>
                <a:sym typeface="Wingdings" panose="05000000000000000000" pitchFamily="2" charset="2"/>
              </a:rPr>
              <a:t>Tak for hjælpen!</a:t>
            </a:r>
            <a:endParaRPr lang="da-DK" dirty="0">
              <a:latin typeface="Century Gothic" panose="020B0502020202020204" pitchFamily="34" charset="0"/>
            </a:endParaRPr>
          </a:p>
        </p:txBody>
      </p:sp>
      <p:pic>
        <p:nvPicPr>
          <p:cNvPr id="1026" name="Billede 2" descr="image004"/>
          <p:cNvPicPr>
            <a:picLocks noChangeAspect="1" noChangeArrowheads="1"/>
          </p:cNvPicPr>
          <p:nvPr/>
        </p:nvPicPr>
        <p:blipFill rotWithShape="1">
          <a:blip r:embed="rId3">
            <a:extLst>
              <a:ext uri="{28A0092B-C50C-407E-A947-70E740481C1C}">
                <a14:useLocalDpi xmlns:a14="http://schemas.microsoft.com/office/drawing/2010/main" val="0"/>
              </a:ext>
            </a:extLst>
          </a:blip>
          <a:srcRect l="12197" t="5671" r="13956" b="8198"/>
          <a:stretch/>
        </p:blipFill>
        <p:spPr bwMode="auto">
          <a:xfrm>
            <a:off x="5233850" y="3230879"/>
            <a:ext cx="1733006" cy="173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4" descr="Et billede, der indeholder tekst, clipart&#10;&#10;Automatisk genereret beskrivelse">
            <a:extLst>
              <a:ext uri="{FF2B5EF4-FFF2-40B4-BE49-F238E27FC236}">
                <a16:creationId xmlns:a16="http://schemas.microsoft.com/office/drawing/2014/main" id="{80E46BBB-93DC-4FFB-A7DD-75FB3D47B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5145" y="6042433"/>
            <a:ext cx="1558366" cy="647860"/>
          </a:xfrm>
          <a:prstGeom prst="rect">
            <a:avLst/>
          </a:prstGeom>
        </p:spPr>
      </p:pic>
    </p:spTree>
    <p:extLst>
      <p:ext uri="{BB962C8B-B14F-4D97-AF65-F5344CB8AC3E}">
        <p14:creationId xmlns:p14="http://schemas.microsoft.com/office/powerpoint/2010/main" val="1614799947"/>
      </p:ext>
    </p:extLst>
  </p:cSld>
  <p:clrMapOvr>
    <a:masterClrMapping/>
  </p:clrMapOvr>
</p:sld>
</file>

<file path=ppt/theme/theme1.xml><?xml version="1.0" encoding="utf-8"?>
<a:theme xmlns:a="http://schemas.openxmlformats.org/drawingml/2006/main" name="Office Theme">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BBF56BC65F9A04B99440FFBF67E0A51" ma:contentTypeVersion="11" ma:contentTypeDescription="Opret et nyt dokument." ma:contentTypeScope="" ma:versionID="58a71df3b09980ab7870655794328b66">
  <xsd:schema xmlns:xsd="http://www.w3.org/2001/XMLSchema" xmlns:xs="http://www.w3.org/2001/XMLSchema" xmlns:p="http://schemas.microsoft.com/office/2006/metadata/properties" xmlns:ns3="3ad27a5a-e711-437e-9ffe-8a3756a11e0a" targetNamespace="http://schemas.microsoft.com/office/2006/metadata/properties" ma:root="true" ma:fieldsID="20f232ef11e0fea34e760b539a0056ca" ns3:_="">
    <xsd:import namespace="3ad27a5a-e711-437e-9ffe-8a3756a11e0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d27a5a-e711-437e-9ffe-8a3756a11e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472764-A415-4A00-911E-24DEBEB603DF}">
  <ds:schemaRefs>
    <ds:schemaRef ds:uri="http://schemas.microsoft.com/sharepoint/v3/contenttype/forms"/>
  </ds:schemaRefs>
</ds:datastoreItem>
</file>

<file path=customXml/itemProps2.xml><?xml version="1.0" encoding="utf-8"?>
<ds:datastoreItem xmlns:ds="http://schemas.openxmlformats.org/officeDocument/2006/customXml" ds:itemID="{800B48BB-4BB9-462C-8938-B9744F9FC5BA}">
  <ds:schemaRefs>
    <ds:schemaRef ds:uri="http://purl.org/dc/dcmitype/"/>
    <ds:schemaRef ds:uri="http://schemas.openxmlformats.org/package/2006/metadata/core-propertie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purl.org/dc/terms/"/>
    <ds:schemaRef ds:uri="3ad27a5a-e711-437e-9ffe-8a3756a11e0a"/>
    <ds:schemaRef ds:uri="http://purl.org/dc/elements/1.1/"/>
  </ds:schemaRefs>
</ds:datastoreItem>
</file>

<file path=customXml/itemProps3.xml><?xml version="1.0" encoding="utf-8"?>
<ds:datastoreItem xmlns:ds="http://schemas.openxmlformats.org/officeDocument/2006/customXml" ds:itemID="{0B32A9EE-0078-45DA-8BF0-7E5174F8A2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d27a5a-e711-437e-9ffe-8a3756a11e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863</TotalTime>
  <Words>1364</Words>
  <Application>Microsoft Office PowerPoint</Application>
  <PresentationFormat>Widescreen</PresentationFormat>
  <Paragraphs>178</Paragraphs>
  <Slides>23</Slides>
  <Notes>17</Notes>
  <HiddenSlides>0</HiddenSlides>
  <MMClips>2</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23</vt:i4>
      </vt:variant>
    </vt:vector>
  </HeadingPairs>
  <TitlesOfParts>
    <vt:vector size="30" baseType="lpstr">
      <vt:lpstr>Arial</vt:lpstr>
      <vt:lpstr>Calibri</vt:lpstr>
      <vt:lpstr>Calibri Light</vt:lpstr>
      <vt:lpstr>Century Gothic</vt:lpstr>
      <vt:lpstr>Montserrat</vt:lpstr>
      <vt:lpstr>Verdana</vt:lpstr>
      <vt:lpstr>Office Theme</vt:lpstr>
      <vt:lpstr>Velkommen til 1. introdag</vt:lpstr>
      <vt:lpstr>Praktiske oplysninger</vt:lpstr>
      <vt:lpstr>Dagens Program</vt:lpstr>
      <vt:lpstr>Formålet med dagen</vt:lpstr>
      <vt:lpstr>PowerPoint-præsentation</vt:lpstr>
      <vt:lpstr>PowerPoint-præsentation</vt:lpstr>
      <vt:lpstr>Hvad betyder ”Skills”?</vt:lpstr>
      <vt:lpstr>PowerPoint-præsentation</vt:lpstr>
      <vt:lpstr>PowerPoint-præsentation</vt:lpstr>
      <vt:lpstr>PowerPoint-præsentation</vt:lpstr>
      <vt:lpstr>PowerPoint-præsentation</vt:lpstr>
      <vt:lpstr>PowerPoint-præsentation</vt:lpstr>
      <vt:lpstr> </vt:lpstr>
      <vt:lpstr>Spørgsmål og svar, I kan bruge:</vt:lpstr>
      <vt:lpstr>PowerPoint-præsentation</vt:lpstr>
      <vt:lpstr>PowerPoint-præsentation</vt:lpstr>
      <vt:lpstr>Øvelse - hvad tror du den berømte fysiker Einsteins stærkeste skills var?</vt:lpstr>
      <vt:lpstr>Øvelse - hvad tror du Rosa fra DR Ultras stærkeste skills er?</vt:lpstr>
      <vt:lpstr>Øvelse - hvad tror du stand-up’eren Anders Matthesens stærkeste skills er?</vt:lpstr>
      <vt:lpstr>Hvad er DINE stærkeste skills? </vt:lpstr>
      <vt:lpstr>I skal dyste i en skills-stafet - og bruge både hoved og hænder til at løse opgaver inden for de 4 hovedområder</vt:lpstr>
      <vt:lpstr>PowerPoint-præsentation</vt:lpstr>
      <vt:lpstr>HUSK!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1. introdag</dc:title>
  <dc:creator>Lisa Juul Wolfsberg</dc:creator>
  <cp:lastModifiedBy>Camilla Hoelgaard Jensen</cp:lastModifiedBy>
  <cp:revision>33</cp:revision>
  <dcterms:created xsi:type="dcterms:W3CDTF">2021-06-15T08:52:06Z</dcterms:created>
  <dcterms:modified xsi:type="dcterms:W3CDTF">2023-06-12T13:34:52Z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0x010100CBBF56BC65F9A04B99440FFBF67E0A51</vt:lpwstr>
  </property>
</Properties>
</file>